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492" r:id="rId6"/>
    <p:sldId id="519" r:id="rId7"/>
    <p:sldId id="493" r:id="rId8"/>
    <p:sldId id="494" r:id="rId9"/>
    <p:sldId id="496" r:id="rId10"/>
    <p:sldId id="507" r:id="rId11"/>
    <p:sldId id="509" r:id="rId12"/>
    <p:sldId id="511" r:id="rId13"/>
    <p:sldId id="515" r:id="rId14"/>
    <p:sldId id="513" r:id="rId15"/>
    <p:sldId id="518" r:id="rId16"/>
    <p:sldId id="516" r:id="rId17"/>
    <p:sldId id="517" r:id="rId18"/>
    <p:sldId id="5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owen" userId="2a35d9a9-af07-439f-9135-92d71c55343a" providerId="ADAL" clId="{95A8864C-24EE-42C6-92EE-DC50D40BF29A}"/>
    <pc:docChg chg="custSel addSld modSld">
      <pc:chgData name="Mark Bowen" userId="2a35d9a9-af07-439f-9135-92d71c55343a" providerId="ADAL" clId="{95A8864C-24EE-42C6-92EE-DC50D40BF29A}" dt="2020-09-01T11:28:31.652" v="246" actId="5793"/>
      <pc:docMkLst>
        <pc:docMk/>
      </pc:docMkLst>
      <pc:sldChg chg="modSp new mod">
        <pc:chgData name="Mark Bowen" userId="2a35d9a9-af07-439f-9135-92d71c55343a" providerId="ADAL" clId="{95A8864C-24EE-42C6-92EE-DC50D40BF29A}" dt="2020-09-01T11:28:31.652" v="246" actId="5793"/>
        <pc:sldMkLst>
          <pc:docMk/>
          <pc:sldMk cId="3662028547" sldId="520"/>
        </pc:sldMkLst>
        <pc:spChg chg="mod">
          <ac:chgData name="Mark Bowen" userId="2a35d9a9-af07-439f-9135-92d71c55343a" providerId="ADAL" clId="{95A8864C-24EE-42C6-92EE-DC50D40BF29A}" dt="2020-09-01T11:27:24.864" v="19" actId="20577"/>
          <ac:spMkLst>
            <pc:docMk/>
            <pc:sldMk cId="3662028547" sldId="520"/>
            <ac:spMk id="2" creationId="{CB553622-8460-462A-8919-A4F2786391CC}"/>
          </ac:spMkLst>
        </pc:spChg>
        <pc:spChg chg="mod">
          <ac:chgData name="Mark Bowen" userId="2a35d9a9-af07-439f-9135-92d71c55343a" providerId="ADAL" clId="{95A8864C-24EE-42C6-92EE-DC50D40BF29A}" dt="2020-09-01T11:28:31.652" v="246" actId="5793"/>
          <ac:spMkLst>
            <pc:docMk/>
            <pc:sldMk cId="3662028547" sldId="520"/>
            <ac:spMk id="3" creationId="{9FDCAD9F-ECB1-4748-889B-B8D081E7C0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AD689-1CA9-4812-80F6-28C457E0134E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BDA43-54AC-4305-92EB-44264EFD3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4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BB09-71CB-43B8-A76C-E1A83DB8A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649AF-A30F-4553-9723-D3F6F550F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2A31-4D1B-43A9-9229-96C47828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9418-1E52-4289-AF1C-5AFE6BB1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CF76-8F7D-498D-BFBD-26AE9868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4C67-3758-413E-810F-ED4E794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006E-AEB4-4934-B6DE-26FE8C965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9A39-82CE-4DE5-BED9-2C022383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EA6B-1E8B-40FF-83B5-1D840E63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10A10-33BA-43AD-AB7C-71C4FAD8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E6294-3B3F-40A9-956D-5B41DB8E7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6493-917F-44AC-9C4C-0427830F9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95FF-32A4-42D4-B969-6B1063C7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4FA5F-F1D1-440F-991F-F28D454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323DC-6A00-4C09-96DA-C5AB6AD1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BA79-A82D-4220-A804-DA7A8C61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21B8-7644-4FA5-96BD-3AC33CFF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E276-CDEF-419F-B3BA-894C7B93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296E5-4284-4774-8375-1B4E6FD6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9E2C-B6B8-4611-8D15-F643528E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E329-A69C-49E2-B738-423448AA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5BE8-B2EA-471E-893C-367C2DE3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5DCA-3C0A-4965-8CDA-5080388D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9135-60D1-4D93-B8EE-657C34CE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F491-A2F7-4168-8A34-4FB132BF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2A2-D2D4-49C1-93FB-4AFE288E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E2CB-B4B0-44A2-ABD9-F8DCC9D91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9498E-0E66-409C-918E-36EF54C6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73E3A-EC8F-43B9-A804-7BE3C5EB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ED984-3455-4C10-80D9-DF540148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90AC0-5FF3-4213-BFBC-4E991069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7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5CF1-5E30-4F4B-AE95-C032EC7F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75A3-C2A0-474B-993C-01F6E15CF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FEBA8-4778-4E84-9189-A2CC28FF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787BF-4750-4A6F-AC02-0B6BD7421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906AE-A7FC-4785-8EFC-7DC1D1EC0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DF2D2-7C51-45D4-9602-0F299A2B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568D8-6F8D-491B-97B5-3565EF92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6C02C-FF9E-4B5C-A5EC-0BCB3837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8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6A41-2672-4B51-B0FD-379C661D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EBA3-A766-4415-8DA1-F62F341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2088F-DC67-41D7-9CB8-A715AFE9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3ADE-C3C2-440E-A804-0CF744C6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CBABE-DF4B-4332-B4DD-52AE5DF2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F5D00-467A-4DA4-840A-104BC0D6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ADE7-8467-47B6-BD24-362E1AA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ABBF-FEDC-4018-98C7-DCA747CA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2561-3ED2-4C04-ACFE-CD43C10E3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CBCD0-C0C5-42A8-AAF3-E65BC20F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E8A8C-14D7-46B4-A572-148F9261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8AFD-8117-4B2E-85BE-96ACCFE0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503C7-7581-4495-A20F-B3567758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1A2E-81FA-4B4F-841E-D16FA559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D893F-8E83-44CC-BEAA-EDB9D05A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502D2-2284-4434-902F-D1B9BD20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46464-709F-477A-9272-3C54A084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F55EC-A7CC-4062-86B3-3154626D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8449-D888-4C81-8819-D9740BC9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C95E8-60E2-4D1B-AD34-DD0BF8B3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DD25F-7D71-410A-B788-B4EB869D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A6BD-9459-4F81-AD45-38D4F655D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FE88-02B7-46D1-ABB0-E91B40D02869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A853-3C4E-4677-9FE6-65262F087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D20E1-3EB0-42EF-8E53-8DF16044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eve.1304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12A6-6F2D-4576-8B31-9FA3EBC86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CJT </a:t>
            </a:r>
            <a:br>
              <a:rPr lang="en-US" dirty="0"/>
            </a:br>
            <a:r>
              <a:rPr lang="en-US" dirty="0"/>
              <a:t>Example 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0D261-6ED8-4EB3-A72A-9B7A1BC86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0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20B6-7625-4D6B-A2B8-CD2E709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B7387-95EA-4972-A1BF-146B839C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perform TVEC and have placed catheters in the left pulmonary artery and the right atrium. The horse is anaesthetized and a surface electrode connected. </a:t>
            </a:r>
          </a:p>
          <a:p>
            <a:r>
              <a:rPr lang="en-US" dirty="0"/>
              <a:t>The ECG shows ventricular synchronization</a:t>
            </a:r>
            <a:endParaRPr lang="en-GB" dirty="0"/>
          </a:p>
        </p:txBody>
      </p:sp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EDCC3E18-B0EF-4CCC-815C-0AB21C39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" y="3754642"/>
            <a:ext cx="11680522" cy="18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587863"/>
              </p:ext>
            </p:extLst>
          </p:nvPr>
        </p:nvGraphicFramePr>
        <p:xfrm>
          <a:off x="123462" y="153364"/>
          <a:ext cx="11795488" cy="511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72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542918">
                <a:tc gridSpan="4"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the ECG – how will you progress?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69432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Identifies features of the ECG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Identifies features of the ECG and t wave syncing without discussing significance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t wave syncing and potential for VF</a:t>
                      </a:r>
                    </a:p>
                    <a:p>
                      <a:pPr algn="ctr"/>
                      <a:r>
                        <a:rPr lang="en-US" dirty="0"/>
                        <a:t>Reposition ECG prior to shocking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ventricular sodium channel inactivation at time of QRS</a:t>
                      </a:r>
                    </a:p>
                    <a:p>
                      <a:pPr algn="ctr"/>
                      <a:r>
                        <a:rPr lang="en-US" dirty="0"/>
                        <a:t>May cause VF</a:t>
                      </a:r>
                    </a:p>
                    <a:p>
                      <a:pPr algn="ctr"/>
                      <a:r>
                        <a:rPr lang="en-US" dirty="0"/>
                        <a:t>Delivery of energy post T wave would still be acceptable but changing leads or moving electrodes ideal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4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9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0D0-17BA-4EC3-8A51-EECB5B64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Following conversion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0A31-52B3-4B1A-A65C-044E8F1C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following ECG was recorded 5 days post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D1EEF-DC5D-4BEF-9B2C-1B1FAC17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03" y="2439955"/>
            <a:ext cx="7779326" cy="42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749085"/>
              </p:ext>
            </p:extLst>
          </p:nvPr>
        </p:nvGraphicFramePr>
        <p:xfrm>
          <a:off x="100137" y="97384"/>
          <a:ext cx="12006335" cy="3856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0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600068">
                <a:tc gridSpan="4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GB" sz="2800" dirty="0"/>
                        <a:t>What is the significance of this recording?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Unable to properly describe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Mentions APCs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Mentions APCs and AVB and run of atrial tachycardia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Mentions likely to predict recurrence of AF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atrial arrhythmias</a:t>
                      </a:r>
                      <a:r>
                        <a:rPr lang="en-GB" dirty="0"/>
                        <a:t> and discusses significance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Critically evaluates in light  of literature and potential candidate for ablation if recurs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9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9938-90DA-4100-907D-E82FBBB3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99FBCD-118B-4C5F-9B9E-3ED88857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527756"/>
              </p:ext>
            </p:extLst>
          </p:nvPr>
        </p:nvGraphicFramePr>
        <p:xfrm>
          <a:off x="251927" y="1825625"/>
          <a:ext cx="1166793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30">
                  <a:extLst>
                    <a:ext uri="{9D8B030D-6E8A-4147-A177-3AD203B41FA5}">
                      <a16:colId xmlns:a16="http://schemas.microsoft.com/office/drawing/2014/main" val="3475619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62270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04951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45218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3947547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6844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answer</a:t>
                      </a:r>
                    </a:p>
                    <a:p>
                      <a:pPr algn="ctr"/>
                      <a:r>
                        <a:rPr lang="en-GB" dirty="0"/>
                        <a:t>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Unacceptable </a:t>
                      </a:r>
                    </a:p>
                    <a:p>
                      <a:pPr algn="ctr"/>
                      <a:r>
                        <a:rPr lang="en-GB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Good generalist </a:t>
                      </a:r>
                    </a:p>
                    <a:p>
                      <a:pPr algn="ctr"/>
                      <a:r>
                        <a:rPr lang="en-GB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diplomate</a:t>
                      </a:r>
                    </a:p>
                    <a:p>
                      <a:pPr algn="ctr"/>
                      <a:r>
                        <a:rPr lang="en-GB" dirty="0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Experienced diplomate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5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5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8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06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9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3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1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6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3622-8460-462A-8919-A4F27863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</a:t>
            </a:r>
            <a:r>
              <a:rPr lang="en-GB" dirty="0" err="1"/>
              <a:t>passmark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AD9F-ECB1-4748-889B-B8D081E7C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question will be standard set to establish a cut score for passing. </a:t>
            </a:r>
          </a:p>
          <a:p>
            <a:endParaRPr lang="en-GB" dirty="0"/>
          </a:p>
          <a:p>
            <a:r>
              <a:rPr lang="en-GB" dirty="0"/>
              <a:t>For this question it is estimated that a </a:t>
            </a:r>
            <a:r>
              <a:rPr lang="en-GB" dirty="0" err="1"/>
              <a:t>passmark</a:t>
            </a:r>
            <a:r>
              <a:rPr lang="en-GB" dirty="0"/>
              <a:t> would be 50%</a:t>
            </a:r>
          </a:p>
          <a:p>
            <a:endParaRPr lang="en-GB" dirty="0"/>
          </a:p>
          <a:p>
            <a:r>
              <a:rPr lang="en-GB" dirty="0"/>
              <a:t>Each row in each table will be assigned points (1-10) using the </a:t>
            </a:r>
            <a:r>
              <a:rPr lang="en-GB"/>
              <a:t>rubrics enclosed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6F10-DC1F-44E4-A2B4-C10E2A2D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judgement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946D-2A3C-4333-8CC7-F8404C23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Aims</a:t>
            </a:r>
          </a:p>
          <a:p>
            <a:pPr lvl="1"/>
            <a:r>
              <a:rPr lang="en-US"/>
              <a:t>Test clinical application and ability to justify clinical decision making </a:t>
            </a:r>
          </a:p>
          <a:p>
            <a:pPr lvl="1"/>
            <a:r>
              <a:rPr lang="en-US"/>
              <a:t>Knowledge of disease pathophysiology </a:t>
            </a:r>
          </a:p>
          <a:p>
            <a:pPr lvl="1"/>
            <a:r>
              <a:rPr lang="en-US"/>
              <a:t>Knowledge of the evidence base on which decision are made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6CAF-7203-429C-900E-C945A100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this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D9B2-3C9B-4599-8195-04A2742B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45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recommend you review this document with a resident buddy or supervisor</a:t>
            </a:r>
          </a:p>
          <a:p>
            <a:r>
              <a:rPr lang="en-GB" dirty="0"/>
              <a:t>Each question would have examples of evidence for examiners to review as shown from the example used at summer school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have not completed these – but it would help with your understanding of this case to develop these from the reading list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468634-DB70-4D9A-967E-6F7049DCD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193628"/>
              </p:ext>
            </p:extLst>
          </p:nvPr>
        </p:nvGraphicFramePr>
        <p:xfrm>
          <a:off x="1842796" y="3488303"/>
          <a:ext cx="8229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9152823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3973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9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Morgan, R.E., Fiske‐Jackson, A.R. and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Biggi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M. (2020), Pituitary gland abscess in a horse subsequent to head trauma. Equine Vet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32: O36-O39. doi: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10.1111/eve.13043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Spread can be direct – </a:t>
                      </a:r>
                      <a:r>
                        <a:rPr lang="en-GB" dirty="0" err="1"/>
                        <a:t>eg</a:t>
                      </a:r>
                      <a:r>
                        <a:rPr lang="en-GB" dirty="0"/>
                        <a:t> from </a:t>
                      </a:r>
                      <a:r>
                        <a:rPr lang="en-GB" dirty="0" err="1"/>
                        <a:t>Gpouches</a:t>
                      </a:r>
                      <a:r>
                        <a:rPr lang="en-GB" dirty="0"/>
                        <a:t> as in this case or haematogenous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although no CN deficits in that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77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87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5A51-D574-40AE-AB6D-BAF76FC4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17213E-7224-4507-933F-9D58873F1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92164"/>
              </p:ext>
            </p:extLst>
          </p:nvPr>
        </p:nvGraphicFramePr>
        <p:xfrm>
          <a:off x="289367" y="215152"/>
          <a:ext cx="10914927" cy="636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0645">
                  <a:extLst>
                    <a:ext uri="{9D8B030D-6E8A-4147-A177-3AD203B41FA5}">
                      <a16:colId xmlns:a16="http://schemas.microsoft.com/office/drawing/2014/main" val="2907021868"/>
                    </a:ext>
                  </a:extLst>
                </a:gridCol>
                <a:gridCol w="8904282">
                  <a:extLst>
                    <a:ext uri="{9D8B030D-6E8A-4147-A177-3AD203B41FA5}">
                      <a16:colId xmlns:a16="http://schemas.microsoft.com/office/drawing/2014/main" val="717481853"/>
                    </a:ext>
                  </a:extLst>
                </a:gridCol>
              </a:tblGrid>
              <a:tr h="1909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>
                          <a:effectLst/>
                          <a:latin typeface="+mn-lt"/>
                        </a:rPr>
                        <a:t>SIGNALMENT</a:t>
                      </a:r>
                      <a:endParaRPr lang="en-GB" sz="1200" b="1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A 12 year old cob gelding weighing 660kg with a body condition score of 5/5</a:t>
                      </a:r>
                    </a:p>
                  </a:txBody>
                  <a:tcPr marL="68580" marR="68580" marT="3810" marB="0"/>
                </a:tc>
                <a:extLst>
                  <a:ext uri="{0D108BD9-81ED-4DB2-BD59-A6C34878D82A}">
                    <a16:rowId xmlns:a16="http://schemas.microsoft.com/office/drawing/2014/main" val="3315680825"/>
                  </a:ext>
                </a:extLst>
              </a:tr>
              <a:tr h="1909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u="none" strike="noStrike">
                          <a:effectLst/>
                          <a:latin typeface="+mn-lt"/>
                        </a:rPr>
                        <a:t>PRESENTING SIGNS</a:t>
                      </a:r>
                      <a:endParaRPr lang="en-GB" sz="1200" b="1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+mn-lt"/>
                        </a:rPr>
                        <a:t>Poor performance 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extLst>
                  <a:ext uri="{0D108BD9-81ED-4DB2-BD59-A6C34878D82A}">
                    <a16:rowId xmlns:a16="http://schemas.microsoft.com/office/drawing/2014/main" val="4239021934"/>
                  </a:ext>
                </a:extLst>
              </a:tr>
              <a:tr h="59862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effectLst/>
                          <a:latin typeface="+mn-lt"/>
                        </a:rPr>
                        <a:t>HISTORY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effectLst/>
                          <a:latin typeface="+mn-lt"/>
                        </a:rPr>
                        <a:t>Physical examination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effectLst/>
                          <a:latin typeface="+mn-lt"/>
                        </a:rPr>
                        <a:t>ECG</a:t>
                      </a: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horse is used for general riding activity including hacking, dressage and low level show-jumping (90cm). The owners have noticed a gradual deterioration in performance over the last 4-5 months, thought to be caused by lameness of the left hindlimb. The horse is scheduled to undergo exploratory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tenoscopy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evaluate tenosynovitis of the digital flexor tendon sheath of the left hind limb. The most likely differential diagnosis is of a traumatic lesion of the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manica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flexoria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The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anaesthetist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identified a cardiac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dysrrhythmia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pre-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anaesthetic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assessment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Quietly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alert and responsive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Temp: 37.3’C; respiratory rate 10 breaths per minute;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 36 bpm; irregular. No audible murmurs. S1,2 and 3 audible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MM: pink and moist; CRT: &lt; 2 sec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Thoracic and abdominal auscultation – otherwise within normal limits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nasal discharge, no lymph node enlargement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982736"/>
                  </a:ext>
                </a:extLst>
              </a:tr>
            </a:tbl>
          </a:graphicData>
        </a:graphic>
      </p:graphicFrame>
      <p:pic>
        <p:nvPicPr>
          <p:cNvPr id="4" name="Picture 3" descr="A picture containing snow, skiing, country, field&#10;&#10;Description automatically generated">
            <a:extLst>
              <a:ext uri="{FF2B5EF4-FFF2-40B4-BE49-F238E27FC236}">
                <a16:creationId xmlns:a16="http://schemas.microsoft.com/office/drawing/2014/main" id="{065F7B06-53CE-4BE8-B3D8-CCA66D652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 b="30013"/>
          <a:stretch/>
        </p:blipFill>
        <p:spPr>
          <a:xfrm>
            <a:off x="2396730" y="3101291"/>
            <a:ext cx="8600295" cy="9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84342"/>
              </p:ext>
            </p:extLst>
          </p:nvPr>
        </p:nvGraphicFramePr>
        <p:xfrm>
          <a:off x="146784" y="48731"/>
          <a:ext cx="11795487" cy="635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088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3141133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3141133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3141133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987418">
                <a:tc gridSpan="4"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 is the relevance of this finding to the anaesthesia/surgery? How will you evaluate the risks? (30)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1444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Mentions irregular</a:t>
                      </a:r>
                    </a:p>
                    <a:p>
                      <a:pPr algn="ctr"/>
                      <a:r>
                        <a:rPr lang="en-GB" dirty="0"/>
                        <a:t>Makes inaccurate conclusions about impact on anaesthesia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Diagnoses AF</a:t>
                      </a:r>
                    </a:p>
                    <a:p>
                      <a:pPr algn="ctr"/>
                      <a:r>
                        <a:rPr lang="en-GB" dirty="0"/>
                        <a:t>Gives an opinion on impact of anaesthesia (likely limited) without reference to evidence of ASA categorisation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Discusses role of atrial function on cardiac output as a rationale for limited impact on anaesthesia</a:t>
                      </a:r>
                    </a:p>
                    <a:p>
                      <a:pPr algn="ctr"/>
                      <a:r>
                        <a:rPr lang="en-GB" dirty="0"/>
                        <a:t>Discusses ASA risk for this horse (AF)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Discusses evidence for good cardiac function of horses with AF under anaesthesia, although these are largely TVEC studies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Discuss ASA risks including 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4221"/>
                  </a:ext>
                </a:extLst>
              </a:tr>
              <a:tr h="1807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mention that AF may be underlying cause of poor performance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Mentions relevance to poor performance. Identifies value of echo in further determining prognosis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potential performance limitations in relation to safety AND cardiac output need for exercising ECG  and limitations of echo (usually normal given no murmur)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in detail potential consequences of AF as a reason to evaluate before performing elective surgery need for exercising ECG. Discusses echo in light of cycle length </a:t>
                      </a:r>
                      <a:r>
                        <a:rPr lang="en-US" dirty="0" err="1"/>
                        <a:t>etc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2646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7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DA02-1437-42C4-ABCF-BB822CB7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20FF-F7DA-49E5-B863-CA492BFFC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You have diagnosed atrial fibrillation and perform an exercising ECG. The recording of which is attached.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Justify your response to this finding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Picture 4" descr="A close up of a cage&#10;&#10;Description automatically generated">
            <a:extLst>
              <a:ext uri="{FF2B5EF4-FFF2-40B4-BE49-F238E27FC236}">
                <a16:creationId xmlns:a16="http://schemas.microsoft.com/office/drawing/2014/main" id="{82E74B83-B13F-4753-ADE2-ECA9CDC7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12" y="3389174"/>
            <a:ext cx="9420352" cy="32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734581"/>
              </p:ext>
            </p:extLst>
          </p:nvPr>
        </p:nvGraphicFramePr>
        <p:xfrm>
          <a:off x="100137" y="97384"/>
          <a:ext cx="12006335" cy="607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0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3227225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600068">
                <a:tc gridSpan="4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GB" sz="2800" dirty="0"/>
                        <a:t>How will you proceed? Justify your response to this finding (40)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Mentions tachycardia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Mentions VT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Mentions rate and rhythm as potential cause for collapse</a:t>
                      </a:r>
                    </a:p>
                    <a:p>
                      <a:pPr algn="ctr"/>
                      <a:r>
                        <a:rPr lang="en-US" dirty="0"/>
                        <a:t>Discusses consensus statement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Critically reviews the evidence that VT is a poor prognostic findings (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only one horse reported to have died)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14442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Concludes need for 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r>
                        <a:rPr lang="en-GB" dirty="0" err="1"/>
                        <a:t>entions</a:t>
                      </a:r>
                      <a:r>
                        <a:rPr lang="en-GB" dirty="0"/>
                        <a:t> indication for conversion and selects QS or TVEC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r>
                        <a:rPr lang="en-GB" dirty="0" err="1"/>
                        <a:t>iscuses</a:t>
                      </a:r>
                      <a:r>
                        <a:rPr lang="en-GB" dirty="0"/>
                        <a:t> briefly indications and contraindications for conversion (chronicity, loud s3) and justifies QS/TVEC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Discusses published success rates given chronicity given AF likely over 3 month duration.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Discusses VT at rest – although no evidence predicts VT during 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4221"/>
                  </a:ext>
                </a:extLst>
              </a:tr>
              <a:tr h="1031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Cancel surgery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surgery with limited 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Justifies decision to either delay or proceed with surgery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Includes recovery time post conversion and surgery may coincide.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2646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9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1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456912"/>
              </p:ext>
            </p:extLst>
          </p:nvPr>
        </p:nvGraphicFramePr>
        <p:xfrm>
          <a:off x="123462" y="153364"/>
          <a:ext cx="11795488" cy="413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72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587368">
                <a:tc gridSpan="4"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than chronicity of AF, what other factors can help predict outcome?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Unable to give answers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Underlying disease (not relevant in this horse)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atrial dimensions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Discusses atrial dimensions – although decrease post conversion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Discusses atrial function (cycle length)  and fractional area change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5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6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568659"/>
              </p:ext>
            </p:extLst>
          </p:nvPr>
        </p:nvGraphicFramePr>
        <p:xfrm>
          <a:off x="123462" y="153364"/>
          <a:ext cx="11795488" cy="602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72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542918">
                <a:tc gridSpan="4"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your treatment for this horse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69432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protocol but no details for chosen 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protocol in some detail </a:t>
                      </a:r>
                    </a:p>
                    <a:p>
                      <a:pPr algn="ctr"/>
                      <a:r>
                        <a:rPr lang="en-US" dirty="0"/>
                        <a:t>QS by NGT q2h. Until conversion, QRS prolongation or 5 doses but limited justification</a:t>
                      </a:r>
                    </a:p>
                    <a:p>
                      <a:pPr algn="ctr"/>
                      <a:r>
                        <a:rPr lang="en-US" dirty="0"/>
                        <a:t>TVEC – location of catheters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protocol in detail </a:t>
                      </a:r>
                    </a:p>
                    <a:p>
                      <a:pPr algn="ctr"/>
                      <a:r>
                        <a:rPr lang="en-US" dirty="0"/>
                        <a:t>QS by NGT q2h for 5 doses – then steady state at average half life. Discusses QRS prolongation as proxy for QS TDM. Adverse events mentioned </a:t>
                      </a:r>
                      <a:endParaRPr lang="en-GB" dirty="0"/>
                    </a:p>
                    <a:p>
                      <a:pPr algn="ctr"/>
                      <a:r>
                        <a:rPr lang="en-GB" dirty="0"/>
                        <a:t>TVEC Describes location of catheter, delivery of energy on R wave – use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Discusses </a:t>
                      </a:r>
                      <a:r>
                        <a:rPr lang="en-US" dirty="0" err="1"/>
                        <a:t>protocolsQS</a:t>
                      </a:r>
                      <a:r>
                        <a:rPr lang="en-US" dirty="0"/>
                        <a:t> – dose and non dose related. How to avoid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TVEC detail of how to determine location of catheters and rationale – ultrasound, radiography, pressure – in detail. Delivery of energy on R wave 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Outlines risks of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Mentions adverse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discussion of adverse events and other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Discusses potential adverse events and other medications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02479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 evidence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 base from single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Integrates information from multiple original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4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26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541EFD2FC8942A46447F6194906DD" ma:contentTypeVersion="10" ma:contentTypeDescription="Create a new document." ma:contentTypeScope="" ma:versionID="5cf9968348c11a9a3dc6f730943bbcd8">
  <xsd:schema xmlns:xsd="http://www.w3.org/2001/XMLSchema" xmlns:xs="http://www.w3.org/2001/XMLSchema" xmlns:p="http://schemas.microsoft.com/office/2006/metadata/properties" xmlns:ns2="26e92451-e20f-4f16-9125-b06d4092619a" xmlns:ns3="aa0557ac-8790-4ab2-9e05-7e7f946d1497" targetNamespace="http://schemas.microsoft.com/office/2006/metadata/properties" ma:root="true" ma:fieldsID="50cf873d44757ed52c54007d14329c2b" ns2:_="" ns3:_="">
    <xsd:import namespace="26e92451-e20f-4f16-9125-b06d4092619a"/>
    <xsd:import namespace="aa0557ac-8790-4ab2-9e05-7e7f946d1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92451-e20f-4f16-9125-b06d40926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557ac-8790-4ab2-9e05-7e7f946d1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0ADF5A-971D-4D3F-9B2B-56045BCDA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e92451-e20f-4f16-9125-b06d4092619a"/>
    <ds:schemaRef ds:uri="aa0557ac-8790-4ab2-9e05-7e7f946d1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5F3F92-1AA9-4293-A449-7432ACDE67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F879F-E72A-4220-A282-E872F855DB28}">
  <ds:schemaRefs>
    <ds:schemaRef ds:uri="http://purl.org/dc/terms/"/>
    <ds:schemaRef ds:uri="http://purl.org/dc/elements/1.1/"/>
    <ds:schemaRef ds:uri="http://schemas.microsoft.com/office/2006/documentManagement/types"/>
    <ds:schemaRef ds:uri="26e92451-e20f-4f16-9125-b06d4092619a"/>
    <ds:schemaRef ds:uri="aa0557ac-8790-4ab2-9e05-7e7f946d1497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1304</Words>
  <Application>Microsoft Office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CJT  Example 2</vt:lpstr>
      <vt:lpstr>Clinical judgement test</vt:lpstr>
      <vt:lpstr>Using this case</vt:lpstr>
      <vt:lpstr>Case</vt:lpstr>
      <vt:lpstr>PowerPoint Presentation</vt:lpstr>
      <vt:lpstr>New information</vt:lpstr>
      <vt:lpstr>PowerPoint Presentation</vt:lpstr>
      <vt:lpstr>PowerPoint Presentation</vt:lpstr>
      <vt:lpstr>PowerPoint Presentation</vt:lpstr>
      <vt:lpstr>New information</vt:lpstr>
      <vt:lpstr>PowerPoint Presentation</vt:lpstr>
      <vt:lpstr>Following conversion </vt:lpstr>
      <vt:lpstr>PowerPoint Presentation</vt:lpstr>
      <vt:lpstr>Scores </vt:lpstr>
      <vt:lpstr>What is a passmark?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CJT  Example 2</dc:title>
  <dc:creator>Mark Bowen</dc:creator>
  <cp:lastModifiedBy>Mark Bowen</cp:lastModifiedBy>
  <cp:revision>1</cp:revision>
  <dcterms:created xsi:type="dcterms:W3CDTF">2020-08-31T15:02:03Z</dcterms:created>
  <dcterms:modified xsi:type="dcterms:W3CDTF">2020-09-01T11:28:40Z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0x010100DDA541EFD2FC8942A46447F6194906DD</vt:lpwstr>
  </property>
</Properties>
</file>