
<file path=[Content_Types].xml><?xml version="1.0" encoding="utf-8"?>
<Types xmlns="http://schemas.openxmlformats.org/package/2006/content-types">
  <Default Extension="docx" ContentType="application/vnd.openxmlformats-officedocument.wordprocessingml.documen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492" r:id="rId6"/>
    <p:sldId id="521" r:id="rId7"/>
    <p:sldId id="494" r:id="rId8"/>
    <p:sldId id="523" r:id="rId9"/>
    <p:sldId id="522" r:id="rId10"/>
    <p:sldId id="524" r:id="rId11"/>
    <p:sldId id="525" r:id="rId12"/>
    <p:sldId id="526" r:id="rId13"/>
    <p:sldId id="527" r:id="rId14"/>
    <p:sldId id="528" r:id="rId15"/>
    <p:sldId id="51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EF9CA-3F27-46A1-9A5F-CC297D021B7A}" v="17" dt="2020-11-30T22:43:04.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8" d="100"/>
          <a:sy n="48" d="100"/>
        </p:scale>
        <p:origin x="41" y="6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Bowen" userId="587cfe59-3621-498a-9d3f-9fcdac5081c9" providerId="ADAL" clId="{C37EF9CA-3F27-46A1-9A5F-CC297D021B7A}"/>
    <pc:docChg chg="undo custSel addSld delSld modSld sldOrd">
      <pc:chgData name="Mark Bowen" userId="587cfe59-3621-498a-9d3f-9fcdac5081c9" providerId="ADAL" clId="{C37EF9CA-3F27-46A1-9A5F-CC297D021B7A}" dt="2020-11-30T22:52:08.751" v="4977" actId="20577"/>
      <pc:docMkLst>
        <pc:docMk/>
      </pc:docMkLst>
      <pc:sldChg chg="modSp mod">
        <pc:chgData name="Mark Bowen" userId="587cfe59-3621-498a-9d3f-9fcdac5081c9" providerId="ADAL" clId="{C37EF9CA-3F27-46A1-9A5F-CC297D021B7A}" dt="2020-11-30T20:54:54.629" v="1" actId="20577"/>
        <pc:sldMkLst>
          <pc:docMk/>
          <pc:sldMk cId="3637607455" sldId="256"/>
        </pc:sldMkLst>
        <pc:spChg chg="mod">
          <ac:chgData name="Mark Bowen" userId="587cfe59-3621-498a-9d3f-9fcdac5081c9" providerId="ADAL" clId="{C37EF9CA-3F27-46A1-9A5F-CC297D021B7A}" dt="2020-11-30T20:54:54.629" v="1" actId="20577"/>
          <ac:spMkLst>
            <pc:docMk/>
            <pc:sldMk cId="3637607455" sldId="256"/>
            <ac:spMk id="2" creationId="{27CD12A6-6F2D-4576-8B31-9FA3EBC86056}"/>
          </ac:spMkLst>
        </pc:spChg>
      </pc:sldChg>
      <pc:sldChg chg="modSp mod">
        <pc:chgData name="Mark Bowen" userId="587cfe59-3621-498a-9d3f-9fcdac5081c9" providerId="ADAL" clId="{C37EF9CA-3F27-46A1-9A5F-CC297D021B7A}" dt="2020-11-30T20:56:29.162" v="303" actId="20577"/>
        <pc:sldMkLst>
          <pc:docMk/>
          <pc:sldMk cId="36854071" sldId="492"/>
        </pc:sldMkLst>
        <pc:spChg chg="mod">
          <ac:chgData name="Mark Bowen" userId="587cfe59-3621-498a-9d3f-9fcdac5081c9" providerId="ADAL" clId="{C37EF9CA-3F27-46A1-9A5F-CC297D021B7A}" dt="2020-11-30T20:56:29.162" v="303" actId="20577"/>
          <ac:spMkLst>
            <pc:docMk/>
            <pc:sldMk cId="36854071" sldId="492"/>
            <ac:spMk id="3" creationId="{B81A946D-2A3C-4333-8CC7-F8404C230B8D}"/>
          </ac:spMkLst>
        </pc:spChg>
      </pc:sldChg>
      <pc:sldChg chg="del">
        <pc:chgData name="Mark Bowen" userId="587cfe59-3621-498a-9d3f-9fcdac5081c9" providerId="ADAL" clId="{C37EF9CA-3F27-46A1-9A5F-CC297D021B7A}" dt="2020-11-30T20:56:39.212" v="304" actId="47"/>
        <pc:sldMkLst>
          <pc:docMk/>
          <pc:sldMk cId="434838422" sldId="493"/>
        </pc:sldMkLst>
      </pc:sldChg>
      <pc:sldChg chg="modSp mod">
        <pc:chgData name="Mark Bowen" userId="587cfe59-3621-498a-9d3f-9fcdac5081c9" providerId="ADAL" clId="{C37EF9CA-3F27-46A1-9A5F-CC297D021B7A}" dt="2020-11-30T21:47:09.499" v="1033" actId="2165"/>
        <pc:sldMkLst>
          <pc:docMk/>
          <pc:sldMk cId="1664760296" sldId="494"/>
        </pc:sldMkLst>
        <pc:graphicFrameChg chg="modGraphic">
          <ac:chgData name="Mark Bowen" userId="587cfe59-3621-498a-9d3f-9fcdac5081c9" providerId="ADAL" clId="{C37EF9CA-3F27-46A1-9A5F-CC297D021B7A}" dt="2020-11-30T21:47:09.499" v="1033" actId="2165"/>
          <ac:graphicFrameMkLst>
            <pc:docMk/>
            <pc:sldMk cId="1664760296" sldId="494"/>
            <ac:graphicFrameMk id="4" creationId="{A2458AE6-C398-4457-AC97-582EA549EDE8}"/>
          </ac:graphicFrameMkLst>
        </pc:graphicFrameChg>
      </pc:sldChg>
      <pc:sldChg chg="del">
        <pc:chgData name="Mark Bowen" userId="587cfe59-3621-498a-9d3f-9fcdac5081c9" providerId="ADAL" clId="{C37EF9CA-3F27-46A1-9A5F-CC297D021B7A}" dt="2020-11-30T21:48:54.547" v="1035" actId="47"/>
        <pc:sldMkLst>
          <pc:docMk/>
          <pc:sldMk cId="1748311531" sldId="507"/>
        </pc:sldMkLst>
      </pc:sldChg>
      <pc:sldChg chg="del">
        <pc:chgData name="Mark Bowen" userId="587cfe59-3621-498a-9d3f-9fcdac5081c9" providerId="ADAL" clId="{C37EF9CA-3F27-46A1-9A5F-CC297D021B7A}" dt="2020-11-30T21:48:54.547" v="1035" actId="47"/>
        <pc:sldMkLst>
          <pc:docMk/>
          <pc:sldMk cId="1838490932" sldId="513"/>
        </pc:sldMkLst>
      </pc:sldChg>
      <pc:sldChg chg="modSp mod">
        <pc:chgData name="Mark Bowen" userId="587cfe59-3621-498a-9d3f-9fcdac5081c9" providerId="ADAL" clId="{C37EF9CA-3F27-46A1-9A5F-CC297D021B7A}" dt="2020-11-30T22:46:56.322" v="4765" actId="2165"/>
        <pc:sldMkLst>
          <pc:docMk/>
          <pc:sldMk cId="3493669071" sldId="517"/>
        </pc:sldMkLst>
        <pc:graphicFrameChg chg="modGraphic">
          <ac:chgData name="Mark Bowen" userId="587cfe59-3621-498a-9d3f-9fcdac5081c9" providerId="ADAL" clId="{C37EF9CA-3F27-46A1-9A5F-CC297D021B7A}" dt="2020-11-30T22:46:56.322" v="4765" actId="2165"/>
          <ac:graphicFrameMkLst>
            <pc:docMk/>
            <pc:sldMk cId="3493669071" sldId="517"/>
            <ac:graphicFrameMk id="4" creationId="{D499FBCD-118B-4C5F-9B9E-3ED8885784FB}"/>
          </ac:graphicFrameMkLst>
        </pc:graphicFrameChg>
      </pc:sldChg>
      <pc:sldChg chg="addSp modSp mod">
        <pc:chgData name="Mark Bowen" userId="587cfe59-3621-498a-9d3f-9fcdac5081c9" providerId="ADAL" clId="{C37EF9CA-3F27-46A1-9A5F-CC297D021B7A}" dt="2020-11-30T21:30:25.256" v="476" actId="14100"/>
        <pc:sldMkLst>
          <pc:docMk/>
          <pc:sldMk cId="4124282845" sldId="521"/>
        </pc:sldMkLst>
        <pc:spChg chg="mod">
          <ac:chgData name="Mark Bowen" userId="587cfe59-3621-498a-9d3f-9fcdac5081c9" providerId="ADAL" clId="{C37EF9CA-3F27-46A1-9A5F-CC297D021B7A}" dt="2020-11-30T21:30:20.531" v="475" actId="20577"/>
          <ac:spMkLst>
            <pc:docMk/>
            <pc:sldMk cId="4124282845" sldId="521"/>
            <ac:spMk id="3" creationId="{652190E5-B6B2-4D33-A8C3-68714DE5F057}"/>
          </ac:spMkLst>
        </pc:spChg>
        <pc:graphicFrameChg chg="add mod">
          <ac:chgData name="Mark Bowen" userId="587cfe59-3621-498a-9d3f-9fcdac5081c9" providerId="ADAL" clId="{C37EF9CA-3F27-46A1-9A5F-CC297D021B7A}" dt="2020-11-30T21:30:25.256" v="476" actId="14100"/>
          <ac:graphicFrameMkLst>
            <pc:docMk/>
            <pc:sldMk cId="4124282845" sldId="521"/>
            <ac:graphicFrameMk id="4" creationId="{6D88E1D5-BEC9-4DED-94C4-0102F72B490E}"/>
          </ac:graphicFrameMkLst>
        </pc:graphicFrameChg>
      </pc:sldChg>
      <pc:sldChg chg="del">
        <pc:chgData name="Mark Bowen" userId="587cfe59-3621-498a-9d3f-9fcdac5081c9" providerId="ADAL" clId="{C37EF9CA-3F27-46A1-9A5F-CC297D021B7A}" dt="2020-11-30T20:56:41.884" v="305" actId="47"/>
        <pc:sldMkLst>
          <pc:docMk/>
          <pc:sldMk cId="2417998765" sldId="522"/>
        </pc:sldMkLst>
      </pc:sldChg>
      <pc:sldChg chg="modSp add mod">
        <pc:chgData name="Mark Bowen" userId="587cfe59-3621-498a-9d3f-9fcdac5081c9" providerId="ADAL" clId="{C37EF9CA-3F27-46A1-9A5F-CC297D021B7A}" dt="2020-11-30T22:51:15.341" v="4955" actId="20577"/>
        <pc:sldMkLst>
          <pc:docMk/>
          <pc:sldMk cId="2562721754" sldId="522"/>
        </pc:sldMkLst>
        <pc:graphicFrameChg chg="mod modGraphic">
          <ac:chgData name="Mark Bowen" userId="587cfe59-3621-498a-9d3f-9fcdac5081c9" providerId="ADAL" clId="{C37EF9CA-3F27-46A1-9A5F-CC297D021B7A}" dt="2020-11-30T22:51:15.341" v="4955" actId="20577"/>
          <ac:graphicFrameMkLst>
            <pc:docMk/>
            <pc:sldMk cId="2562721754" sldId="522"/>
            <ac:graphicFrameMk id="4" creationId="{A2458AE6-C398-4457-AC97-582EA549EDE8}"/>
          </ac:graphicFrameMkLst>
        </pc:graphicFrameChg>
      </pc:sldChg>
      <pc:sldChg chg="modSp add mod ord">
        <pc:chgData name="Mark Bowen" userId="587cfe59-3621-498a-9d3f-9fcdac5081c9" providerId="ADAL" clId="{C37EF9CA-3F27-46A1-9A5F-CC297D021B7A}" dt="2020-11-30T22:52:08.751" v="4977" actId="20577"/>
        <pc:sldMkLst>
          <pc:docMk/>
          <pc:sldMk cId="135227854" sldId="523"/>
        </pc:sldMkLst>
        <pc:graphicFrameChg chg="modGraphic">
          <ac:chgData name="Mark Bowen" userId="587cfe59-3621-498a-9d3f-9fcdac5081c9" providerId="ADAL" clId="{C37EF9CA-3F27-46A1-9A5F-CC297D021B7A}" dt="2020-11-30T22:52:08.751" v="4977" actId="20577"/>
          <ac:graphicFrameMkLst>
            <pc:docMk/>
            <pc:sldMk cId="135227854" sldId="523"/>
            <ac:graphicFrameMk id="4" creationId="{A2458AE6-C398-4457-AC97-582EA549EDE8}"/>
          </ac:graphicFrameMkLst>
        </pc:graphicFrameChg>
      </pc:sldChg>
      <pc:sldChg chg="del">
        <pc:chgData name="Mark Bowen" userId="587cfe59-3621-498a-9d3f-9fcdac5081c9" providerId="ADAL" clId="{C37EF9CA-3F27-46A1-9A5F-CC297D021B7A}" dt="2020-11-30T21:48:49.390" v="1034" actId="47"/>
        <pc:sldMkLst>
          <pc:docMk/>
          <pc:sldMk cId="2614881464" sldId="523"/>
        </pc:sldMkLst>
      </pc:sldChg>
      <pc:sldChg chg="modSp add mod">
        <pc:chgData name="Mark Bowen" userId="587cfe59-3621-498a-9d3f-9fcdac5081c9" providerId="ADAL" clId="{C37EF9CA-3F27-46A1-9A5F-CC297D021B7A}" dt="2020-11-30T22:37:55.274" v="3962" actId="20577"/>
        <pc:sldMkLst>
          <pc:docMk/>
          <pc:sldMk cId="171213612" sldId="524"/>
        </pc:sldMkLst>
        <pc:graphicFrameChg chg="mod modGraphic">
          <ac:chgData name="Mark Bowen" userId="587cfe59-3621-498a-9d3f-9fcdac5081c9" providerId="ADAL" clId="{C37EF9CA-3F27-46A1-9A5F-CC297D021B7A}" dt="2020-11-30T22:37:55.274" v="3962" actId="20577"/>
          <ac:graphicFrameMkLst>
            <pc:docMk/>
            <pc:sldMk cId="171213612" sldId="524"/>
            <ac:graphicFrameMk id="4" creationId="{A2458AE6-C398-4457-AC97-582EA549EDE8}"/>
          </ac:graphicFrameMkLst>
        </pc:graphicFrameChg>
      </pc:sldChg>
      <pc:sldChg chg="modSp add mod">
        <pc:chgData name="Mark Bowen" userId="587cfe59-3621-498a-9d3f-9fcdac5081c9" providerId="ADAL" clId="{C37EF9CA-3F27-46A1-9A5F-CC297D021B7A}" dt="2020-11-30T22:36:43.311" v="3896"/>
        <pc:sldMkLst>
          <pc:docMk/>
          <pc:sldMk cId="3973858946" sldId="525"/>
        </pc:sldMkLst>
        <pc:graphicFrameChg chg="mod modGraphic">
          <ac:chgData name="Mark Bowen" userId="587cfe59-3621-498a-9d3f-9fcdac5081c9" providerId="ADAL" clId="{C37EF9CA-3F27-46A1-9A5F-CC297D021B7A}" dt="2020-11-30T22:36:43.311" v="3896"/>
          <ac:graphicFrameMkLst>
            <pc:docMk/>
            <pc:sldMk cId="3973858946" sldId="525"/>
            <ac:graphicFrameMk id="4" creationId="{A2458AE6-C398-4457-AC97-582EA549EDE8}"/>
          </ac:graphicFrameMkLst>
        </pc:graphicFrameChg>
      </pc:sldChg>
      <pc:sldChg chg="add">
        <pc:chgData name="Mark Bowen" userId="587cfe59-3621-498a-9d3f-9fcdac5081c9" providerId="ADAL" clId="{C37EF9CA-3F27-46A1-9A5F-CC297D021B7A}" dt="2020-11-30T22:38:27.004" v="3963" actId="2890"/>
        <pc:sldMkLst>
          <pc:docMk/>
          <pc:sldMk cId="3849969958" sldId="526"/>
        </pc:sldMkLst>
      </pc:sldChg>
      <pc:sldChg chg="modSp add mod">
        <pc:chgData name="Mark Bowen" userId="587cfe59-3621-498a-9d3f-9fcdac5081c9" providerId="ADAL" clId="{C37EF9CA-3F27-46A1-9A5F-CC297D021B7A}" dt="2020-11-30T22:42:39.483" v="4344" actId="20577"/>
        <pc:sldMkLst>
          <pc:docMk/>
          <pc:sldMk cId="4122660041" sldId="527"/>
        </pc:sldMkLst>
        <pc:graphicFrameChg chg="mod modGraphic">
          <ac:chgData name="Mark Bowen" userId="587cfe59-3621-498a-9d3f-9fcdac5081c9" providerId="ADAL" clId="{C37EF9CA-3F27-46A1-9A5F-CC297D021B7A}" dt="2020-11-30T22:42:39.483" v="4344" actId="20577"/>
          <ac:graphicFrameMkLst>
            <pc:docMk/>
            <pc:sldMk cId="4122660041" sldId="527"/>
            <ac:graphicFrameMk id="4" creationId="{A2458AE6-C398-4457-AC97-582EA549EDE8}"/>
          </ac:graphicFrameMkLst>
        </pc:graphicFrameChg>
      </pc:sldChg>
      <pc:sldChg chg="addSp modSp new mod">
        <pc:chgData name="Mark Bowen" userId="587cfe59-3621-498a-9d3f-9fcdac5081c9" providerId="ADAL" clId="{C37EF9CA-3F27-46A1-9A5F-CC297D021B7A}" dt="2020-11-30T22:50:04.178" v="4951" actId="20577"/>
        <pc:sldMkLst>
          <pc:docMk/>
          <pc:sldMk cId="615504367" sldId="528"/>
        </pc:sldMkLst>
        <pc:graphicFrameChg chg="add mod modGraphic">
          <ac:chgData name="Mark Bowen" userId="587cfe59-3621-498a-9d3f-9fcdac5081c9" providerId="ADAL" clId="{C37EF9CA-3F27-46A1-9A5F-CC297D021B7A}" dt="2020-11-30T22:50:04.178" v="4951" actId="20577"/>
          <ac:graphicFrameMkLst>
            <pc:docMk/>
            <pc:sldMk cId="615504367" sldId="528"/>
            <ac:graphicFrameMk id="4" creationId="{418F3C6C-AA21-4AA9-9D5B-CF90B108B94A}"/>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AD689-1CA9-4812-80F6-28C457E0134E}" type="datetimeFigureOut">
              <a:rPr lang="en-GB" smtClean="0"/>
              <a:t>27/11/2020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8BDA43-54AC-4305-92EB-44264EFD3BD3}" type="slidenum">
              <a:rPr lang="en-GB" smtClean="0"/>
              <a:t>‹#›</a:t>
            </a:fld>
            <a:endParaRPr lang="en-GB"/>
          </a:p>
        </p:txBody>
      </p:sp>
    </p:spTree>
    <p:extLst>
      <p:ext uri="{BB962C8B-B14F-4D97-AF65-F5344CB8AC3E}">
        <p14:creationId xmlns:p14="http://schemas.microsoft.com/office/powerpoint/2010/main" val="2499043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7BB09-71CB-43B8-A76C-E1A83DB8A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3649AF-A30F-4553-9723-D3F6F550F5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602A31-4D1B-43A9-9229-96C478283753}"/>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F5A09418-1E52-4289-AF1C-5AFE6BB126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18CF76-8F7D-498D-BFBD-26AE98686CDD}"/>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218601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4C67-3758-413E-810F-ED4E794943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4C006E-AEB4-4934-B6DE-26FE8C9654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379A39-82CE-4DE5-BED9-2C022383B759}"/>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2F28EA6B-1E8B-40FF-83B5-1D840E63C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D10A10-33BA-43AD-AB7C-71C4FAD87AA1}"/>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4110558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3E6294-3B3F-40A9-956D-5B41DB8E7B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EE6493-917F-44AC-9C4C-0427830F9C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D995FF-32A4-42D4-B969-6B1063C7B2D9}"/>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1BB4FA5F-F1D1-440F-991F-F28D454B3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0323DC-6A00-4C09-96DA-C5AB6AD1174B}"/>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274268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BA79-A82D-4220-A804-DA7A8C612E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9F21B8-7644-4FA5-96BD-3AC33CFF90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1EE276-CDEF-419F-B3BA-894C7B9358B0}"/>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23B296E5-4284-4774-8375-1B4E6FD6B3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969E2C-B6B8-4611-8D15-F643528EE8EB}"/>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141405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5E329-A69C-49E2-B738-423448AA31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965BE8-B2EA-471E-893C-367C2DE35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C5DCA-3C0A-4965-8CDA-5080388D98BB}"/>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DD859135-60D1-4D93-B8EE-657C34CE2C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DEF491-A2F7-4168-8A34-4FB132BF7B4F}"/>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25620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32A2-D2D4-49C1-93FB-4AFE288EA4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CDE2CB-B4B0-44A2-ABD9-F8DCC9D914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59498E-0E66-409C-918E-36EF54C6C5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773E3A-EC8F-43B9-A804-7BE3C5EB3B12}"/>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6" name="Footer Placeholder 5">
            <a:extLst>
              <a:ext uri="{FF2B5EF4-FFF2-40B4-BE49-F238E27FC236}">
                <a16:creationId xmlns:a16="http://schemas.microsoft.com/office/drawing/2014/main" id="{DBCED984-3455-4C10-80D9-DF5401480B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990AC0-5FF3-4213-BFBC-4E991069E50D}"/>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425337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5CF1-5E30-4F4B-AE95-C032EC7F15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0475A3-C2A0-474B-993C-01F6E15CF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9FEBA8-4778-4E84-9189-A2CC28FF73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4787BF-4750-4A6F-AC02-0B6BD7421A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2906AE-A7FC-4785-8EFC-7DC1D1EC06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CDF2D2-7C51-45D4-9602-0F299A2BFD04}"/>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8" name="Footer Placeholder 7">
            <a:extLst>
              <a:ext uri="{FF2B5EF4-FFF2-40B4-BE49-F238E27FC236}">
                <a16:creationId xmlns:a16="http://schemas.microsoft.com/office/drawing/2014/main" id="{47C568D8-6F8D-491B-97B5-3565EF927E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F06C02C-FF9E-4B5C-A5EC-0BCB38379746}"/>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118688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B6A41-2672-4B51-B0FD-379C661D7F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4FEBA3-A766-4415-8DA1-F62F341E8F0A}"/>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4" name="Footer Placeholder 3">
            <a:extLst>
              <a:ext uri="{FF2B5EF4-FFF2-40B4-BE49-F238E27FC236}">
                <a16:creationId xmlns:a16="http://schemas.microsoft.com/office/drawing/2014/main" id="{A5C2088F-DC67-41D7-9CB8-A715AFE96C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533ADE-C3C2-440E-A804-0CF744C6F323}"/>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139967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1CBABE-DF4B-4332-B4DD-52AE5DF299C0}"/>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3" name="Footer Placeholder 2">
            <a:extLst>
              <a:ext uri="{FF2B5EF4-FFF2-40B4-BE49-F238E27FC236}">
                <a16:creationId xmlns:a16="http://schemas.microsoft.com/office/drawing/2014/main" id="{15AF5D00-467A-4DA4-840A-104BC0D61E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F6ADE7-8467-47B6-BD24-362E1AAA24A1}"/>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167593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ABBF-FEDC-4018-98C7-DCA747CA18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552561-3ED2-4C04-ACFE-CD43C10E3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CCBCD0-C0C5-42A8-AAF3-E65BC20FB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E8A8C-14D7-46B4-A572-148F9261BA51}"/>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6" name="Footer Placeholder 5">
            <a:extLst>
              <a:ext uri="{FF2B5EF4-FFF2-40B4-BE49-F238E27FC236}">
                <a16:creationId xmlns:a16="http://schemas.microsoft.com/office/drawing/2014/main" id="{C0938AFD-8117-4B2E-85BE-96ACCFE03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503C7-7581-4495-A20F-B3567758B84D}"/>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412210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1A2E-81FA-4B4F-841E-D16FA5595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7D893F-8E83-44CC-BEAA-EDB9D05A3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C502D2-2284-4434-902F-D1B9BD202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D46464-709F-477A-9272-3C54A084CD74}"/>
              </a:ext>
            </a:extLst>
          </p:cNvPr>
          <p:cNvSpPr>
            <a:spLocks noGrp="1"/>
          </p:cNvSpPr>
          <p:nvPr>
            <p:ph type="dt" sz="half" idx="10"/>
          </p:nvPr>
        </p:nvSpPr>
        <p:spPr/>
        <p:txBody>
          <a:bodyPr/>
          <a:lstStyle/>
          <a:p>
            <a:fld id="{88B3FE88-02B7-46D1-ABB0-E91B40D02869}" type="datetimeFigureOut">
              <a:rPr lang="en-GB" smtClean="0"/>
              <a:t>27/11/2020</a:t>
            </a:fld>
            <a:endParaRPr lang="en-GB"/>
          </a:p>
        </p:txBody>
      </p:sp>
      <p:sp>
        <p:nvSpPr>
          <p:cNvPr id="6" name="Footer Placeholder 5">
            <a:extLst>
              <a:ext uri="{FF2B5EF4-FFF2-40B4-BE49-F238E27FC236}">
                <a16:creationId xmlns:a16="http://schemas.microsoft.com/office/drawing/2014/main" id="{9A4F55EC-A7CC-4062-86B3-3154626D07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5D8449-D888-4C81-8819-D9740BC9D78E}"/>
              </a:ext>
            </a:extLst>
          </p:cNvPr>
          <p:cNvSpPr>
            <a:spLocks noGrp="1"/>
          </p:cNvSpPr>
          <p:nvPr>
            <p:ph type="sldNum" sz="quarter" idx="12"/>
          </p:nvPr>
        </p:nvSpPr>
        <p:spPr/>
        <p:txBody>
          <a:bodyPr/>
          <a:lstStyle/>
          <a:p>
            <a:fld id="{12FA0169-FD29-44B5-809E-820CCC3B3635}" type="slidenum">
              <a:rPr lang="en-GB" smtClean="0"/>
              <a:t>‹#›</a:t>
            </a:fld>
            <a:endParaRPr lang="en-GB"/>
          </a:p>
        </p:txBody>
      </p:sp>
    </p:spTree>
    <p:extLst>
      <p:ext uri="{BB962C8B-B14F-4D97-AF65-F5344CB8AC3E}">
        <p14:creationId xmlns:p14="http://schemas.microsoft.com/office/powerpoint/2010/main" val="174016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3C95E8-60E2-4D1B-AD34-DD0BF8B37C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CDD25F-7D71-410A-B788-B4EB869DD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2FA6BD-9459-4F81-AD45-38D4F655D7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3FE88-02B7-46D1-ABB0-E91B40D02869}" type="datetimeFigureOut">
              <a:rPr lang="en-GB" smtClean="0"/>
              <a:t>27/11/2020</a:t>
            </a:fld>
            <a:endParaRPr lang="en-GB"/>
          </a:p>
        </p:txBody>
      </p:sp>
      <p:sp>
        <p:nvSpPr>
          <p:cNvPr id="5" name="Footer Placeholder 4">
            <a:extLst>
              <a:ext uri="{FF2B5EF4-FFF2-40B4-BE49-F238E27FC236}">
                <a16:creationId xmlns:a16="http://schemas.microsoft.com/office/drawing/2014/main" id="{FE72A853-3C4E-4677-9FE6-65262F087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FD20E1-3EB0-42EF-8E53-8DF16044E9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A0169-FD29-44B5-809E-820CCC3B3635}" type="slidenum">
              <a:rPr lang="en-GB" smtClean="0"/>
              <a:t>‹#›</a:t>
            </a:fld>
            <a:endParaRPr lang="en-GB"/>
          </a:p>
        </p:txBody>
      </p:sp>
    </p:spTree>
    <p:extLst>
      <p:ext uri="{BB962C8B-B14F-4D97-AF65-F5344CB8AC3E}">
        <p14:creationId xmlns:p14="http://schemas.microsoft.com/office/powerpoint/2010/main" val="406247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12A6-6F2D-4576-8B31-9FA3EBC86056}"/>
              </a:ext>
            </a:extLst>
          </p:cNvPr>
          <p:cNvSpPr>
            <a:spLocks noGrp="1"/>
          </p:cNvSpPr>
          <p:nvPr>
            <p:ph type="ctrTitle"/>
          </p:nvPr>
        </p:nvSpPr>
        <p:spPr/>
        <p:txBody>
          <a:bodyPr/>
          <a:lstStyle/>
          <a:p>
            <a:r>
              <a:rPr lang="en-US" dirty="0"/>
              <a:t>CJT </a:t>
            </a:r>
            <a:br>
              <a:rPr lang="en-US" dirty="0"/>
            </a:br>
            <a:r>
              <a:rPr lang="en-US" dirty="0"/>
              <a:t>Example 5</a:t>
            </a:r>
            <a:endParaRPr lang="en-GB" dirty="0"/>
          </a:p>
        </p:txBody>
      </p:sp>
      <p:sp>
        <p:nvSpPr>
          <p:cNvPr id="3" name="Subtitle 2">
            <a:extLst>
              <a:ext uri="{FF2B5EF4-FFF2-40B4-BE49-F238E27FC236}">
                <a16:creationId xmlns:a16="http://schemas.microsoft.com/office/drawing/2014/main" id="{D7A0D261-6ED8-4EB3-A72A-9B7A1BC86E9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37607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1327780829"/>
              </p:ext>
            </p:extLst>
          </p:nvPr>
        </p:nvGraphicFramePr>
        <p:xfrm>
          <a:off x="0" y="48731"/>
          <a:ext cx="12192001" cy="6129968"/>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6</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i="0" u="none" strike="noStrike" noProof="0" dirty="0">
                          <a:solidFill>
                            <a:schemeClr val="dk1"/>
                          </a:solidFill>
                          <a:effectLst/>
                          <a:latin typeface="+mn-lt"/>
                        </a:rPr>
                        <a:t>The abstract of this study concludes: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dirty="0">
                          <a:solidFill>
                            <a:schemeClr val="dk1"/>
                          </a:solidFill>
                          <a:effectLst/>
                          <a:latin typeface="+mn-lt"/>
                          <a:ea typeface="+mn-ea"/>
                          <a:cs typeface="+mn-cs"/>
                        </a:rPr>
                        <a:t>Conclusions and Clinical Relevance</a:t>
                      </a:r>
                      <a:r>
                        <a:rPr lang="en-US" sz="2000" b="0" i="0" kern="1200" dirty="0">
                          <a:solidFill>
                            <a:schemeClr val="dk1"/>
                          </a:solidFill>
                          <a:effectLst/>
                          <a:latin typeface="+mn-lt"/>
                          <a:ea typeface="+mn-ea"/>
                          <a:cs typeface="+mn-cs"/>
                        </a:rPr>
                        <a:t>—Administration of a combination of NSAIDs at the dosages and intervals used in the study reported here alleviated the lameness condition more effectively than did oral administration of phenylbutazone alone. This may attract use of combinations of NSAIDs to increase performance despite potential toxic adverse effects.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kern="1200" dirty="0">
                          <a:solidFill>
                            <a:schemeClr val="dk1"/>
                          </a:solidFill>
                          <a:effectLst/>
                          <a:latin typeface="+mn-lt"/>
                          <a:ea typeface="+mn-ea"/>
                          <a:cs typeface="+mn-cs"/>
                        </a:rPr>
                        <a:t>Comment on this findings (10)</a:t>
                      </a:r>
                      <a:endParaRPr lang="en-GB" sz="3600" b="1"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There may be some value in hindlimb lameness</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Although other combined medication may be preferable  - mentions safety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That stacking is specifically discussed as without merit in BEVA clinical guidelines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Mentions other combined therapy – paracetamol</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863874221"/>
                  </a:ext>
                </a:extLst>
              </a:tr>
            </a:tbl>
          </a:graphicData>
        </a:graphic>
      </p:graphicFrame>
    </p:spTree>
    <p:extLst>
      <p:ext uri="{BB962C8B-B14F-4D97-AF65-F5344CB8AC3E}">
        <p14:creationId xmlns:p14="http://schemas.microsoft.com/office/powerpoint/2010/main" val="412266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7CBAB-CE2A-4097-95ED-24552C8E3B7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054050-4F56-4AA6-9C84-D85C09AE4BFD}"/>
              </a:ext>
            </a:extLst>
          </p:cNvPr>
          <p:cNvSpPr>
            <a:spLocks noGrp="1"/>
          </p:cNvSpPr>
          <p:nvPr>
            <p:ph idx="1"/>
          </p:nvPr>
        </p:nvSpPr>
        <p:spPr/>
        <p:txBody>
          <a:bodyPr/>
          <a:lstStyle/>
          <a:p>
            <a:endParaRPr lang="en-GB"/>
          </a:p>
        </p:txBody>
      </p:sp>
      <p:graphicFrame>
        <p:nvGraphicFramePr>
          <p:cNvPr id="4" name="Table 4">
            <a:extLst>
              <a:ext uri="{FF2B5EF4-FFF2-40B4-BE49-F238E27FC236}">
                <a16:creationId xmlns:a16="http://schemas.microsoft.com/office/drawing/2014/main" id="{418F3C6C-AA21-4AA9-9D5B-CF90B108B94A}"/>
              </a:ext>
            </a:extLst>
          </p:cNvPr>
          <p:cNvGraphicFramePr>
            <a:graphicFrameLocks/>
          </p:cNvGraphicFramePr>
          <p:nvPr>
            <p:extLst>
              <p:ext uri="{D42A27DB-BD31-4B8C-83A1-F6EECF244321}">
                <p14:modId xmlns:p14="http://schemas.microsoft.com/office/powerpoint/2010/main" val="284058835"/>
              </p:ext>
            </p:extLst>
          </p:nvPr>
        </p:nvGraphicFramePr>
        <p:xfrm>
          <a:off x="0" y="48731"/>
          <a:ext cx="12192001" cy="5367968"/>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7</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rPr>
                        <a:t>Discuss how ethical review impacts on good science? (10) Prompt – one horse died of right dorsal colitis – as primary investigator what are your ethical obligations when running such studies</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Recognises risks associated with stacking and right dorsal colitis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Discuss the need to break codes when randomisation studies have adverse effects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Role of ethical review panel in considering potential adverse effects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Need for ethical review in undertaking clinical studies – not mentioned in this project (although has been removed)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863874221"/>
                  </a:ext>
                </a:extLst>
              </a:tr>
            </a:tbl>
          </a:graphicData>
        </a:graphic>
      </p:graphicFrame>
    </p:spTree>
    <p:extLst>
      <p:ext uri="{BB962C8B-B14F-4D97-AF65-F5344CB8AC3E}">
        <p14:creationId xmlns:p14="http://schemas.microsoft.com/office/powerpoint/2010/main" val="61550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9938-90DA-4100-907D-E82FBBB39E17}"/>
              </a:ext>
            </a:extLst>
          </p:cNvPr>
          <p:cNvSpPr>
            <a:spLocks noGrp="1"/>
          </p:cNvSpPr>
          <p:nvPr>
            <p:ph type="title"/>
          </p:nvPr>
        </p:nvSpPr>
        <p:spPr/>
        <p:txBody>
          <a:bodyPr/>
          <a:lstStyle/>
          <a:p>
            <a:r>
              <a:rPr lang="en-GB"/>
              <a:t>Scores </a:t>
            </a:r>
          </a:p>
        </p:txBody>
      </p:sp>
      <p:graphicFrame>
        <p:nvGraphicFramePr>
          <p:cNvPr id="4" name="Table 4">
            <a:extLst>
              <a:ext uri="{FF2B5EF4-FFF2-40B4-BE49-F238E27FC236}">
                <a16:creationId xmlns:a16="http://schemas.microsoft.com/office/drawing/2014/main" id="{D499FBCD-118B-4C5F-9B9E-3ED8885784FB}"/>
              </a:ext>
            </a:extLst>
          </p:cNvPr>
          <p:cNvGraphicFramePr>
            <a:graphicFrameLocks noGrp="1"/>
          </p:cNvGraphicFramePr>
          <p:nvPr>
            <p:ph idx="1"/>
            <p:extLst>
              <p:ext uri="{D42A27DB-BD31-4B8C-83A1-F6EECF244321}">
                <p14:modId xmlns:p14="http://schemas.microsoft.com/office/powerpoint/2010/main" val="4138565872"/>
              </p:ext>
            </p:extLst>
          </p:nvPr>
        </p:nvGraphicFramePr>
        <p:xfrm>
          <a:off x="251927" y="1825625"/>
          <a:ext cx="11667930" cy="3606800"/>
        </p:xfrm>
        <a:graphic>
          <a:graphicData uri="http://schemas.openxmlformats.org/drawingml/2006/table">
            <a:tbl>
              <a:tblPr firstRow="1" bandRow="1">
                <a:tableStyleId>{5C22544A-7EE6-4342-B048-85BDC9FD1C3A}</a:tableStyleId>
              </a:tblPr>
              <a:tblGrid>
                <a:gridCol w="1380930">
                  <a:extLst>
                    <a:ext uri="{9D8B030D-6E8A-4147-A177-3AD203B41FA5}">
                      <a16:colId xmlns:a16="http://schemas.microsoft.com/office/drawing/2014/main" val="3475619713"/>
                    </a:ext>
                  </a:extLst>
                </a:gridCol>
                <a:gridCol w="2057400">
                  <a:extLst>
                    <a:ext uri="{9D8B030D-6E8A-4147-A177-3AD203B41FA5}">
                      <a16:colId xmlns:a16="http://schemas.microsoft.com/office/drawing/2014/main" val="1576227006"/>
                    </a:ext>
                  </a:extLst>
                </a:gridCol>
                <a:gridCol w="2057400">
                  <a:extLst>
                    <a:ext uri="{9D8B030D-6E8A-4147-A177-3AD203B41FA5}">
                      <a16:colId xmlns:a16="http://schemas.microsoft.com/office/drawing/2014/main" val="1270495169"/>
                    </a:ext>
                  </a:extLst>
                </a:gridCol>
                <a:gridCol w="2057400">
                  <a:extLst>
                    <a:ext uri="{9D8B030D-6E8A-4147-A177-3AD203B41FA5}">
                      <a16:colId xmlns:a16="http://schemas.microsoft.com/office/drawing/2014/main" val="2714521801"/>
                    </a:ext>
                  </a:extLst>
                </a:gridCol>
                <a:gridCol w="2057400">
                  <a:extLst>
                    <a:ext uri="{9D8B030D-6E8A-4147-A177-3AD203B41FA5}">
                      <a16:colId xmlns:a16="http://schemas.microsoft.com/office/drawing/2014/main" val="2339475471"/>
                    </a:ext>
                  </a:extLst>
                </a:gridCol>
                <a:gridCol w="2057400">
                  <a:extLst>
                    <a:ext uri="{9D8B030D-6E8A-4147-A177-3AD203B41FA5}">
                      <a16:colId xmlns:a16="http://schemas.microsoft.com/office/drawing/2014/main" val="3168448730"/>
                    </a:ext>
                  </a:extLst>
                </a:gridCol>
              </a:tblGrid>
              <a:tr h="370840">
                <a:tc>
                  <a:txBody>
                    <a:bodyPr/>
                    <a:lstStyle/>
                    <a:p>
                      <a:pPr algn="ctr"/>
                      <a:r>
                        <a:rPr lang="en-GB"/>
                        <a:t>Question</a:t>
                      </a:r>
                    </a:p>
                  </a:txBody>
                  <a:tcPr/>
                </a:tc>
                <a:tc>
                  <a:txBody>
                    <a:bodyPr/>
                    <a:lstStyle/>
                    <a:p>
                      <a:pPr algn="ctr"/>
                      <a:r>
                        <a:rPr lang="en-GB" dirty="0"/>
                        <a:t>No answer</a:t>
                      </a:r>
                    </a:p>
                    <a:p>
                      <a:pPr algn="ctr"/>
                      <a:r>
                        <a:rPr lang="en-GB" dirty="0"/>
                        <a:t> (0)</a:t>
                      </a:r>
                    </a:p>
                  </a:txBody>
                  <a:tcPr/>
                </a:tc>
                <a:tc>
                  <a:txBody>
                    <a:bodyPr/>
                    <a:lstStyle/>
                    <a:p>
                      <a:pPr algn="ctr"/>
                      <a:r>
                        <a:rPr lang="en-GB"/>
                        <a:t>Unacceptable </a:t>
                      </a:r>
                    </a:p>
                    <a:p>
                      <a:pPr algn="ctr"/>
                      <a:r>
                        <a:rPr lang="en-GB"/>
                        <a:t>(2)</a:t>
                      </a:r>
                    </a:p>
                  </a:txBody>
                  <a:tcPr/>
                </a:tc>
                <a:tc>
                  <a:txBody>
                    <a:bodyPr/>
                    <a:lstStyle/>
                    <a:p>
                      <a:pPr algn="ctr"/>
                      <a:r>
                        <a:rPr lang="en-GB"/>
                        <a:t>Good generalist </a:t>
                      </a:r>
                    </a:p>
                    <a:p>
                      <a:pPr algn="ctr"/>
                      <a:r>
                        <a:rPr lang="en-GB"/>
                        <a:t>(4)</a:t>
                      </a:r>
                    </a:p>
                  </a:txBody>
                  <a:tcPr/>
                </a:tc>
                <a:tc>
                  <a:txBody>
                    <a:bodyPr/>
                    <a:lstStyle/>
                    <a:p>
                      <a:pPr algn="ctr"/>
                      <a:r>
                        <a:rPr lang="en-GB"/>
                        <a:t>New diplomate</a:t>
                      </a:r>
                    </a:p>
                    <a:p>
                      <a:pPr algn="ctr"/>
                      <a:r>
                        <a:rPr lang="en-GB"/>
                        <a:t>(6)</a:t>
                      </a:r>
                    </a:p>
                  </a:txBody>
                  <a:tcPr/>
                </a:tc>
                <a:tc>
                  <a:txBody>
                    <a:bodyPr/>
                    <a:lstStyle/>
                    <a:p>
                      <a:pPr algn="ctr"/>
                      <a:r>
                        <a:rPr lang="en-GB"/>
                        <a:t>Experienced diplomate (10)</a:t>
                      </a:r>
                    </a:p>
                  </a:txBody>
                  <a:tcPr/>
                </a:tc>
                <a:extLst>
                  <a:ext uri="{0D108BD9-81ED-4DB2-BD59-A6C34878D82A}">
                    <a16:rowId xmlns:a16="http://schemas.microsoft.com/office/drawing/2014/main" val="4070861668"/>
                  </a:ext>
                </a:extLst>
              </a:tr>
              <a:tr h="370840">
                <a:tc>
                  <a:txBody>
                    <a:bodyPr/>
                    <a:lstStyle/>
                    <a:p>
                      <a:pPr algn="ctr"/>
                      <a:r>
                        <a:rPr lang="en-GB"/>
                        <a:t>1</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886450421"/>
                  </a:ext>
                </a:extLst>
              </a:tr>
              <a:tr h="370840">
                <a:tc>
                  <a:txBody>
                    <a:bodyPr/>
                    <a:lstStyle/>
                    <a:p>
                      <a:pPr algn="ctr"/>
                      <a:r>
                        <a:rPr lang="en-GB" dirty="0"/>
                        <a:t>2</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71224548"/>
                  </a:ext>
                </a:extLst>
              </a:tr>
              <a:tr h="370840">
                <a:tc>
                  <a:txBody>
                    <a:bodyPr/>
                    <a:lstStyle/>
                    <a:p>
                      <a:pPr algn="ctr"/>
                      <a:r>
                        <a:rPr lang="en-GB" dirty="0"/>
                        <a:t>2</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135056344"/>
                  </a:ext>
                </a:extLst>
              </a:tr>
              <a:tr h="370840">
                <a:tc>
                  <a:txBody>
                    <a:bodyPr/>
                    <a:lstStyle/>
                    <a:p>
                      <a:pPr algn="ctr"/>
                      <a:r>
                        <a:rPr lang="en-GB" dirty="0"/>
                        <a:t>3</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38580162"/>
                  </a:ext>
                </a:extLst>
              </a:tr>
              <a:tr h="370840">
                <a:tc>
                  <a:txBody>
                    <a:bodyPr/>
                    <a:lstStyle/>
                    <a:p>
                      <a:pPr algn="ctr"/>
                      <a:r>
                        <a:rPr lang="en-GB" dirty="0"/>
                        <a:t>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05061777"/>
                  </a:ext>
                </a:extLst>
              </a:tr>
              <a:tr h="370840">
                <a:tc>
                  <a:txBody>
                    <a:bodyPr/>
                    <a:lstStyle/>
                    <a:p>
                      <a:pPr algn="ctr"/>
                      <a:r>
                        <a:rPr lang="en-GB" dirty="0"/>
                        <a:t>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955194447"/>
                  </a:ext>
                </a:extLst>
              </a:tr>
              <a:tr h="370840">
                <a:tc>
                  <a:txBody>
                    <a:bodyPr/>
                    <a:lstStyle/>
                    <a:p>
                      <a:pPr algn="ctr"/>
                      <a:r>
                        <a:rPr lang="en-GB" dirty="0"/>
                        <a:t>6</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71037809"/>
                  </a:ext>
                </a:extLst>
              </a:tr>
              <a:tr h="370840">
                <a:tc>
                  <a:txBody>
                    <a:bodyPr/>
                    <a:lstStyle/>
                    <a:p>
                      <a:pPr algn="ctr"/>
                      <a:r>
                        <a:rPr lang="en-GB" dirty="0"/>
                        <a:t>7</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889450718"/>
                  </a:ext>
                </a:extLst>
              </a:tr>
            </a:tbl>
          </a:graphicData>
        </a:graphic>
      </p:graphicFrame>
    </p:spTree>
    <p:extLst>
      <p:ext uri="{BB962C8B-B14F-4D97-AF65-F5344CB8AC3E}">
        <p14:creationId xmlns:p14="http://schemas.microsoft.com/office/powerpoint/2010/main" val="349366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6F10-DC1F-44E4-A2B4-C10E2A2D113B}"/>
              </a:ext>
            </a:extLst>
          </p:cNvPr>
          <p:cNvSpPr>
            <a:spLocks noGrp="1"/>
          </p:cNvSpPr>
          <p:nvPr>
            <p:ph type="title"/>
          </p:nvPr>
        </p:nvSpPr>
        <p:spPr/>
        <p:txBody>
          <a:bodyPr/>
          <a:lstStyle/>
          <a:p>
            <a:r>
              <a:rPr lang="en-GB"/>
              <a:t>Clinical judgement test</a:t>
            </a:r>
          </a:p>
        </p:txBody>
      </p:sp>
      <p:sp>
        <p:nvSpPr>
          <p:cNvPr id="3" name="Content Placeholder 2">
            <a:extLst>
              <a:ext uri="{FF2B5EF4-FFF2-40B4-BE49-F238E27FC236}">
                <a16:creationId xmlns:a16="http://schemas.microsoft.com/office/drawing/2014/main" id="{B81A946D-2A3C-4333-8CC7-F8404C230B8D}"/>
              </a:ext>
            </a:extLst>
          </p:cNvPr>
          <p:cNvSpPr>
            <a:spLocks noGrp="1"/>
          </p:cNvSpPr>
          <p:nvPr>
            <p:ph idx="1"/>
          </p:nvPr>
        </p:nvSpPr>
        <p:spPr/>
        <p:txBody>
          <a:bodyPr>
            <a:normAutofit lnSpcReduction="10000"/>
          </a:bodyPr>
          <a:lstStyle/>
          <a:p>
            <a:r>
              <a:rPr lang="en-GB" dirty="0"/>
              <a:t>Aims</a:t>
            </a:r>
          </a:p>
          <a:p>
            <a:pPr lvl="1"/>
            <a:r>
              <a:rPr lang="en-US" dirty="0"/>
              <a:t>Test clinical application and ability to justify clinical decision making </a:t>
            </a:r>
          </a:p>
          <a:p>
            <a:pPr lvl="1"/>
            <a:r>
              <a:rPr lang="en-US" dirty="0"/>
              <a:t>Knowledge of disease pathophysiology </a:t>
            </a:r>
          </a:p>
          <a:p>
            <a:pPr lvl="1"/>
            <a:r>
              <a:rPr lang="en-US" dirty="0"/>
              <a:t>Knowledge of the evidence base on which decision are made</a:t>
            </a:r>
          </a:p>
          <a:p>
            <a:pPr lvl="1"/>
            <a:endParaRPr lang="en-US" dirty="0"/>
          </a:p>
          <a:p>
            <a:pPr marL="0" indent="0">
              <a:buNone/>
            </a:pPr>
            <a:r>
              <a:rPr lang="en-US" dirty="0"/>
              <a:t>NOTE: IN THIS CASE CANDIDATES WILL BE GIVEN 70 MINUTES TO REVIEW THE FOLLOWING PUBLICATION (THE TITLE, ABSTRACT AND DISCUSSION HAVE BEEN REMOVED</a:t>
            </a:r>
          </a:p>
          <a:p>
            <a:pPr marL="0" indent="0">
              <a:buNone/>
            </a:pPr>
            <a:endParaRPr lang="en-US" dirty="0"/>
          </a:p>
          <a:p>
            <a:pPr marL="0" indent="0">
              <a:buNone/>
            </a:pPr>
            <a:r>
              <a:rPr lang="en-US" dirty="0"/>
              <a:t>QUESTIONS WILL RELATE TO THE MANAGEMENT OF A SPECIFIC CASE THAT WILL BE PRESENTED AT THE END OF THE PAPER</a:t>
            </a:r>
          </a:p>
        </p:txBody>
      </p:sp>
    </p:spTree>
    <p:extLst>
      <p:ext uri="{BB962C8B-B14F-4D97-AF65-F5344CB8AC3E}">
        <p14:creationId xmlns:p14="http://schemas.microsoft.com/office/powerpoint/2010/main" val="3685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DDB04-7FB3-430F-8C71-1D8BB2CA5288}"/>
              </a:ext>
            </a:extLst>
          </p:cNvPr>
          <p:cNvSpPr>
            <a:spLocks noGrp="1"/>
          </p:cNvSpPr>
          <p:nvPr>
            <p:ph type="ctrTitle"/>
          </p:nvPr>
        </p:nvSpPr>
        <p:spPr/>
        <p:txBody>
          <a:bodyPr/>
          <a:lstStyle/>
          <a:p>
            <a:r>
              <a:rPr lang="en-US">
                <a:cs typeface="Calibri Light"/>
              </a:rPr>
              <a:t>stop</a:t>
            </a:r>
            <a:endParaRPr lang="en-US"/>
          </a:p>
        </p:txBody>
      </p:sp>
      <p:sp>
        <p:nvSpPr>
          <p:cNvPr id="3" name="Subtitle 2">
            <a:extLst>
              <a:ext uri="{FF2B5EF4-FFF2-40B4-BE49-F238E27FC236}">
                <a16:creationId xmlns:a16="http://schemas.microsoft.com/office/drawing/2014/main" id="{652190E5-B6B2-4D33-A8C3-68714DE5F057}"/>
              </a:ext>
            </a:extLst>
          </p:cNvPr>
          <p:cNvSpPr>
            <a:spLocks noGrp="1"/>
          </p:cNvSpPr>
          <p:nvPr>
            <p:ph type="subTitle" idx="1"/>
          </p:nvPr>
        </p:nvSpPr>
        <p:spPr/>
        <p:txBody>
          <a:bodyPr vert="horz" lIns="91440" tIns="45720" rIns="91440" bIns="45720" rtlCol="0" anchor="t">
            <a:normAutofit lnSpcReduction="10000"/>
          </a:bodyPr>
          <a:lstStyle/>
          <a:p>
            <a:r>
              <a:rPr lang="en-US" dirty="0">
                <a:cs typeface="Calibri"/>
              </a:rPr>
              <a:t>REVIEW THE ATTACHED DOCUMENT BY DOUBLE CLICKING ON THE LINK ABOVE</a:t>
            </a:r>
          </a:p>
          <a:p>
            <a:endParaRPr lang="en-US" dirty="0">
              <a:cs typeface="Calibri"/>
            </a:endParaRPr>
          </a:p>
          <a:p>
            <a:r>
              <a:rPr lang="en-US" dirty="0">
                <a:cs typeface="Calibri"/>
              </a:rPr>
              <a:t>THIS WOULD BE PRINTED FOR YOU TO ANNOTATE AS YOU NEED</a:t>
            </a:r>
            <a:endParaRPr lang="en-US" dirty="0"/>
          </a:p>
        </p:txBody>
      </p:sp>
      <p:graphicFrame>
        <p:nvGraphicFramePr>
          <p:cNvPr id="4" name="Object 3">
            <a:extLst>
              <a:ext uri="{FF2B5EF4-FFF2-40B4-BE49-F238E27FC236}">
                <a16:creationId xmlns:a16="http://schemas.microsoft.com/office/drawing/2014/main" id="{6D88E1D5-BEC9-4DED-94C4-0102F72B490E}"/>
              </a:ext>
            </a:extLst>
          </p:cNvPr>
          <p:cNvGraphicFramePr>
            <a:graphicFrameLocks noChangeAspect="1"/>
          </p:cNvGraphicFramePr>
          <p:nvPr>
            <p:extLst>
              <p:ext uri="{D42A27DB-BD31-4B8C-83A1-F6EECF244321}">
                <p14:modId xmlns:p14="http://schemas.microsoft.com/office/powerpoint/2010/main" val="1185587474"/>
              </p:ext>
            </p:extLst>
          </p:nvPr>
        </p:nvGraphicFramePr>
        <p:xfrm>
          <a:off x="8671560" y="1122363"/>
          <a:ext cx="2484120" cy="2143415"/>
        </p:xfrm>
        <a:graphic>
          <a:graphicData uri="http://schemas.openxmlformats.org/presentationml/2006/ole">
            <mc:AlternateContent xmlns:mc="http://schemas.openxmlformats.org/markup-compatibility/2006">
              <mc:Choice xmlns:v="urn:schemas-microsoft-com:vml" Requires="v">
                <p:oleObj spid="_x0000_s1026" name="Document" showAsIcon="1" r:id="rId3" imgW="914400" imgH="788760" progId="Word.Document.12">
                  <p:embed/>
                </p:oleObj>
              </mc:Choice>
              <mc:Fallback>
                <p:oleObj name="Document" showAsIcon="1" r:id="rId3" imgW="914400" imgH="788760" progId="Word.Document.12">
                  <p:embed/>
                  <p:pic>
                    <p:nvPicPr>
                      <p:cNvPr id="4" name="Object 3">
                        <a:extLst>
                          <a:ext uri="{FF2B5EF4-FFF2-40B4-BE49-F238E27FC236}">
                            <a16:creationId xmlns:a16="http://schemas.microsoft.com/office/drawing/2014/main" id="{6D88E1D5-BEC9-4DED-94C4-0102F72B490E}"/>
                          </a:ext>
                        </a:extLst>
                      </p:cNvPr>
                      <p:cNvPicPr/>
                      <p:nvPr/>
                    </p:nvPicPr>
                    <p:blipFill>
                      <a:blip r:embed="rId4"/>
                      <a:stretch>
                        <a:fillRect/>
                      </a:stretch>
                    </p:blipFill>
                    <p:spPr>
                      <a:xfrm>
                        <a:off x="8671560" y="1122363"/>
                        <a:ext cx="2484120" cy="2143415"/>
                      </a:xfrm>
                      <a:prstGeom prst="rect">
                        <a:avLst/>
                      </a:prstGeom>
                    </p:spPr>
                  </p:pic>
                </p:oleObj>
              </mc:Fallback>
            </mc:AlternateContent>
          </a:graphicData>
        </a:graphic>
      </p:graphicFrame>
    </p:spTree>
    <p:extLst>
      <p:ext uri="{BB962C8B-B14F-4D97-AF65-F5344CB8AC3E}">
        <p14:creationId xmlns:p14="http://schemas.microsoft.com/office/powerpoint/2010/main" val="41242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1657761359"/>
              </p:ext>
            </p:extLst>
          </p:nvPr>
        </p:nvGraphicFramePr>
        <p:xfrm>
          <a:off x="0" y="48731"/>
          <a:ext cx="12192001" cy="2865532"/>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a:t>Question 1</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Discuss the relevance of the research question (10)</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No critical review of question (suggest positives only)</a:t>
                      </a:r>
                    </a:p>
                  </a:txBody>
                  <a:tcPr/>
                </a:tc>
                <a:tc>
                  <a:txBody>
                    <a:bodyPr/>
                    <a:lstStyle/>
                    <a:p>
                      <a:pPr algn="ctr"/>
                      <a:r>
                        <a:rPr lang="en-GB" dirty="0"/>
                        <a:t>Bases relevance on risks of adverse effects alone</a:t>
                      </a:r>
                    </a:p>
                  </a:txBody>
                  <a:tcPr/>
                </a:tc>
                <a:tc>
                  <a:txBody>
                    <a:bodyPr/>
                    <a:lstStyle/>
                    <a:p>
                      <a:pPr algn="ctr"/>
                      <a:r>
                        <a:rPr lang="en-GB" dirty="0"/>
                        <a:t>Discusses each drug impacts on COX 1 and COX 2 and absence of therapeutic advantage of stacking</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Discuss combined role as non-</a:t>
                      </a:r>
                      <a:r>
                        <a:rPr lang="en-GB" dirty="0" err="1"/>
                        <a:t>selectice</a:t>
                      </a:r>
                      <a:r>
                        <a:rPr lang="en-GB" dirty="0"/>
                        <a:t> COX inhibitors working at same targets</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Discuss low dose use of PBZ and potential impact of FLUN in enhancing COX inhibition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Discuss potential for increase adverse effects</a:t>
                      </a:r>
                    </a:p>
                  </a:txBody>
                  <a:tcPr/>
                </a:tc>
                <a:extLst>
                  <a:ext uri="{0D108BD9-81ED-4DB2-BD59-A6C34878D82A}">
                    <a16:rowId xmlns:a16="http://schemas.microsoft.com/office/drawing/2014/main" val="863874221"/>
                  </a:ext>
                </a:extLst>
              </a:tr>
            </a:tbl>
          </a:graphicData>
        </a:graphic>
      </p:graphicFrame>
    </p:spTree>
    <p:extLst>
      <p:ext uri="{BB962C8B-B14F-4D97-AF65-F5344CB8AC3E}">
        <p14:creationId xmlns:p14="http://schemas.microsoft.com/office/powerpoint/2010/main" val="166476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3767647941"/>
              </p:ext>
            </p:extLst>
          </p:nvPr>
        </p:nvGraphicFramePr>
        <p:xfrm>
          <a:off x="0" y="48731"/>
          <a:ext cx="12192001" cy="6385539"/>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2</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Is the study design appropriate to address the question (ignore any flaws)? (20) Prompt – what is the study design, what are the strengths/weakness in this study design (generally)</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a:t>
                      </a:r>
                      <a:r>
                        <a:rPr lang="en-GB"/>
                        <a:t>2 components</a:t>
                      </a:r>
                      <a:endParaRPr lang="en-GB" dirty="0"/>
                    </a:p>
                  </a:txBody>
                  <a:tcPr/>
                </a:tc>
                <a:tc>
                  <a:txBody>
                    <a:bodyPr/>
                    <a:lstStyle/>
                    <a:p>
                      <a:pPr algn="ctr"/>
                      <a:r>
                        <a:rPr lang="en-GB" dirty="0"/>
                        <a:t>Recognises 3 components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Randomised blinded controlled cross over study</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863874221"/>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Mentions 1</a:t>
                      </a:r>
                    </a:p>
                  </a:txBody>
                  <a:tcPr/>
                </a:tc>
                <a:tc>
                  <a:txBody>
                    <a:bodyPr/>
                    <a:lstStyle/>
                    <a:p>
                      <a:pPr algn="ctr"/>
                      <a:r>
                        <a:rPr lang="en-GB" dirty="0"/>
                        <a:t>Mentions 2</a:t>
                      </a:r>
                    </a:p>
                  </a:txBody>
                  <a:tcPr/>
                </a:tc>
                <a:tc>
                  <a:txBody>
                    <a:bodyPr/>
                    <a:lstStyle/>
                    <a:p>
                      <a:pPr algn="ctr"/>
                      <a:r>
                        <a:rPr lang="en-GB" dirty="0"/>
                        <a:t>Mentions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Discusses benefits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 in terms of efficiency(require fewer animals) (balanced) –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removes confounding variables with each animal receiving both treatments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Limitations Order effects is removed by randomisation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Impact of carry over</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Effect of time – order effects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3293807790"/>
                  </a:ext>
                </a:extLst>
              </a:tr>
            </a:tbl>
          </a:graphicData>
        </a:graphic>
      </p:graphicFrame>
    </p:spTree>
    <p:extLst>
      <p:ext uri="{BB962C8B-B14F-4D97-AF65-F5344CB8AC3E}">
        <p14:creationId xmlns:p14="http://schemas.microsoft.com/office/powerpoint/2010/main" val="13522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3914703134"/>
              </p:ext>
            </p:extLst>
          </p:nvPr>
        </p:nvGraphicFramePr>
        <p:xfrm>
          <a:off x="0" y="48731"/>
          <a:ext cx="12192001" cy="3414172"/>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3</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What are the strengths and weaknesses of the study methods, do any of these make the data unreliable (10)</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 including key weakness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Strengths: 1) </a:t>
                      </a:r>
                      <a:r>
                        <a:rPr lang="en-GB" dirty="0" err="1"/>
                        <a:t>Objectve</a:t>
                      </a:r>
                      <a:r>
                        <a:rPr lang="en-GB" dirty="0"/>
                        <a:t> assessment of lameness</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2) Blinded to treatment, randomised order</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Weaknesses – 3) no FLUNIXIN group – makes study unreliable (4)</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863874221"/>
                  </a:ext>
                </a:extLst>
              </a:tr>
            </a:tbl>
          </a:graphicData>
        </a:graphic>
      </p:graphicFrame>
    </p:spTree>
    <p:extLst>
      <p:ext uri="{BB962C8B-B14F-4D97-AF65-F5344CB8AC3E}">
        <p14:creationId xmlns:p14="http://schemas.microsoft.com/office/powerpoint/2010/main" val="256272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101332724"/>
              </p:ext>
            </p:extLst>
          </p:nvPr>
        </p:nvGraphicFramePr>
        <p:xfrm>
          <a:off x="0" y="48731"/>
          <a:ext cx="12192001" cy="6523132"/>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4</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What are the strengths and weaknesses of the study methods, do any of these make the data unreliable (20)</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4 including key weakness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Strengths: 1) </a:t>
                      </a:r>
                      <a:r>
                        <a:rPr lang="en-GB" dirty="0" err="1"/>
                        <a:t>Objectve</a:t>
                      </a:r>
                      <a:r>
                        <a:rPr lang="en-GB" dirty="0"/>
                        <a:t> assessment of lameness</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2) Blinded to treatment, randomised order</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Weaknesses – 3) no FLUNIXIN group – makes study unreliable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863874221"/>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1)IV flunixin yet oral </a:t>
                      </a:r>
                      <a:r>
                        <a:rPr lang="en-GB" dirty="0" err="1"/>
                        <a:t>bute</a:t>
                      </a: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2)Bute only used at 2.2mg/kg 3)rather than using a loading dose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4)</a:t>
                      </a:r>
                      <a:r>
                        <a:rPr lang="en-GB" dirty="0" err="1"/>
                        <a:t>Variablility</a:t>
                      </a:r>
                      <a:r>
                        <a:rPr lang="en-GB" dirty="0"/>
                        <a:t> in responses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1796495253"/>
                  </a:ext>
                </a:extLst>
              </a:tr>
            </a:tbl>
          </a:graphicData>
        </a:graphic>
      </p:graphicFrame>
    </p:spTree>
    <p:extLst>
      <p:ext uri="{BB962C8B-B14F-4D97-AF65-F5344CB8AC3E}">
        <p14:creationId xmlns:p14="http://schemas.microsoft.com/office/powerpoint/2010/main" val="17121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extLst>
              <p:ext uri="{D42A27DB-BD31-4B8C-83A1-F6EECF244321}">
                <p14:modId xmlns:p14="http://schemas.microsoft.com/office/powerpoint/2010/main" val="2402555244"/>
              </p:ext>
            </p:extLst>
          </p:nvPr>
        </p:nvGraphicFramePr>
        <p:xfrm>
          <a:off x="0" y="48731"/>
          <a:ext cx="12192001" cy="6797452"/>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5</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Comment on the validity of the statistical methods(20)</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ANOVA is appropriate to compare continuous variables at different time points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No explanation for using non-parametric test given continuous data</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Data of normality not reported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Shapiro-Wilk test – appropriate test for normality</a:t>
                      </a:r>
                      <a:endParaRPr lang="en-GB" dirty="0"/>
                    </a:p>
                  </a:txBody>
                  <a:tcPr/>
                </a:tc>
                <a:extLst>
                  <a:ext uri="{0D108BD9-81ED-4DB2-BD59-A6C34878D82A}">
                    <a16:rowId xmlns:a16="http://schemas.microsoft.com/office/drawing/2014/main" val="863874221"/>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Time points are not reported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No mention of other evaluation time points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Horses re-categorised after the data was collected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Forelimb different to hindlimb (numbers)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378822276"/>
                  </a:ext>
                </a:extLst>
              </a:tr>
            </a:tbl>
          </a:graphicData>
        </a:graphic>
      </p:graphicFrame>
    </p:spTree>
    <p:extLst>
      <p:ext uri="{BB962C8B-B14F-4D97-AF65-F5344CB8AC3E}">
        <p14:creationId xmlns:p14="http://schemas.microsoft.com/office/powerpoint/2010/main" val="397385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ADA-8083-47B2-99B3-7295C905394F}"/>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A2458AE6-C398-4457-AC97-582EA549EDE8}"/>
              </a:ext>
            </a:extLst>
          </p:cNvPr>
          <p:cNvGraphicFramePr>
            <a:graphicFrameLocks noGrp="1"/>
          </p:cNvGraphicFramePr>
          <p:nvPr>
            <p:ph idx="1"/>
          </p:nvPr>
        </p:nvGraphicFramePr>
        <p:xfrm>
          <a:off x="0" y="48731"/>
          <a:ext cx="12192001" cy="6797452"/>
        </p:xfrm>
        <a:graphic>
          <a:graphicData uri="http://schemas.openxmlformats.org/drawingml/2006/table">
            <a:tbl>
              <a:tblPr firstRow="1" bandRow="1">
                <a:tableStyleId>{5C22544A-7EE6-4342-B048-85BDC9FD1C3A}</a:tableStyleId>
              </a:tblPr>
              <a:tblGrid>
                <a:gridCol w="1639935">
                  <a:extLst>
                    <a:ext uri="{9D8B030D-6E8A-4147-A177-3AD203B41FA5}">
                      <a16:colId xmlns:a16="http://schemas.microsoft.com/office/drawing/2014/main" val="2934097731"/>
                    </a:ext>
                  </a:extLst>
                </a:gridCol>
                <a:gridCol w="2794322">
                  <a:extLst>
                    <a:ext uri="{9D8B030D-6E8A-4147-A177-3AD203B41FA5}">
                      <a16:colId xmlns:a16="http://schemas.microsoft.com/office/drawing/2014/main" val="458125791"/>
                    </a:ext>
                  </a:extLst>
                </a:gridCol>
                <a:gridCol w="3271000">
                  <a:extLst>
                    <a:ext uri="{9D8B030D-6E8A-4147-A177-3AD203B41FA5}">
                      <a16:colId xmlns:a16="http://schemas.microsoft.com/office/drawing/2014/main" val="2228460636"/>
                    </a:ext>
                  </a:extLst>
                </a:gridCol>
                <a:gridCol w="4486744">
                  <a:extLst>
                    <a:ext uri="{9D8B030D-6E8A-4147-A177-3AD203B41FA5}">
                      <a16:colId xmlns:a16="http://schemas.microsoft.com/office/drawing/2014/main" val="1563487393"/>
                    </a:ext>
                  </a:extLst>
                </a:gridCol>
              </a:tblGrid>
              <a:tr h="402268">
                <a:tc gridSpan="4">
                  <a:txBody>
                    <a:bodyPr/>
                    <a:lstStyle/>
                    <a:p>
                      <a:pPr algn="ctr"/>
                      <a:r>
                        <a:rPr lang="en-GB" sz="1600" dirty="0"/>
                        <a:t>Question 5</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8322013"/>
                  </a:ext>
                </a:extLst>
              </a:tr>
              <a:tr h="6065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i="0" u="none" strike="noStrike" noProof="0" dirty="0">
                          <a:solidFill>
                            <a:schemeClr val="dk1"/>
                          </a:solidFill>
                          <a:effectLst/>
                          <a:latin typeface="+mn-lt"/>
                        </a:rPr>
                        <a:t> </a:t>
                      </a:r>
                      <a:r>
                        <a:rPr lang="en-GB" sz="2000" b="1" i="0" u="none" strike="noStrike" noProof="0" dirty="0">
                          <a:solidFill>
                            <a:schemeClr val="dk1"/>
                          </a:solidFill>
                          <a:effectLst/>
                          <a:latin typeface="+mn-lt"/>
                        </a:rPr>
                        <a:t>Comment on the validity of the statistical methods(20)</a:t>
                      </a:r>
                      <a:endParaRPr lang="en-GB" sz="2400" dirty="0">
                        <a:solidFill>
                          <a:srgbClr val="FF0000"/>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6045470"/>
                  </a:ext>
                </a:extLst>
              </a:tr>
              <a:tr h="393700">
                <a:tc>
                  <a:txBody>
                    <a:bodyPr/>
                    <a:lstStyle/>
                    <a:p>
                      <a:pPr algn="ctr"/>
                      <a:r>
                        <a:rPr lang="en-GB" b="1"/>
                        <a:t>Unacceptable</a:t>
                      </a:r>
                    </a:p>
                  </a:txBody>
                  <a:tcPr/>
                </a:tc>
                <a:tc>
                  <a:txBody>
                    <a:bodyPr/>
                    <a:lstStyle/>
                    <a:p>
                      <a:pPr algn="ctr"/>
                      <a:r>
                        <a:rPr lang="en-GB" b="1"/>
                        <a:t>The good generalist</a:t>
                      </a:r>
                    </a:p>
                  </a:txBody>
                  <a:tcPr/>
                </a:tc>
                <a:tc>
                  <a:txBody>
                    <a:bodyPr/>
                    <a:lstStyle/>
                    <a:p>
                      <a:pPr algn="ctr"/>
                      <a:r>
                        <a:rPr lang="en-GB" b="1" dirty="0"/>
                        <a:t>A new diplomate</a:t>
                      </a:r>
                    </a:p>
                  </a:txBody>
                  <a:tcPr/>
                </a:tc>
                <a:tc>
                  <a:txBody>
                    <a:bodyPr/>
                    <a:lstStyle/>
                    <a:p>
                      <a:pPr algn="ctr"/>
                      <a:r>
                        <a:rPr lang="en-GB" b="1"/>
                        <a:t>The advanced diplomate</a:t>
                      </a:r>
                    </a:p>
                  </a:txBody>
                  <a:tcPr/>
                </a:tc>
                <a:extLst>
                  <a:ext uri="{0D108BD9-81ED-4DB2-BD59-A6C34878D82A}">
                    <a16:rowId xmlns:a16="http://schemas.microsoft.com/office/drawing/2014/main" val="1765451960"/>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ANOVA is appropriate to compare continuous variables at different time points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No explanation for using non-parametric test given continuous data</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Data of normality not reported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Shapiro-Wilk test – appropriate test for normality</a:t>
                      </a:r>
                      <a:endParaRPr lang="en-GB" dirty="0"/>
                    </a:p>
                  </a:txBody>
                  <a:tcPr/>
                </a:tc>
                <a:extLst>
                  <a:ext uri="{0D108BD9-81ED-4DB2-BD59-A6C34878D82A}">
                    <a16:rowId xmlns:a16="http://schemas.microsoft.com/office/drawing/2014/main" val="863874221"/>
                  </a:ext>
                </a:extLst>
              </a:tr>
              <a:tr h="1444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Recognises 1</a:t>
                      </a:r>
                    </a:p>
                  </a:txBody>
                  <a:tcPr/>
                </a:tc>
                <a:tc>
                  <a:txBody>
                    <a:bodyPr/>
                    <a:lstStyle/>
                    <a:p>
                      <a:pPr algn="ctr"/>
                      <a:r>
                        <a:rPr lang="en-GB" dirty="0"/>
                        <a:t>Recognises 2</a:t>
                      </a:r>
                    </a:p>
                  </a:txBody>
                  <a:tcPr/>
                </a:tc>
                <a:tc>
                  <a:txBody>
                    <a:bodyPr/>
                    <a:lstStyle/>
                    <a:p>
                      <a:pPr algn="ctr"/>
                      <a:r>
                        <a:rPr lang="en-GB" dirty="0"/>
                        <a:t>Recognises 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Time points are not reported</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No mention of other evaluation time points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Horses re-categorised after the data was collected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Forelimb different to hindlimb (numbers)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378822276"/>
                  </a:ext>
                </a:extLst>
              </a:tr>
            </a:tbl>
          </a:graphicData>
        </a:graphic>
      </p:graphicFrame>
    </p:spTree>
    <p:extLst>
      <p:ext uri="{BB962C8B-B14F-4D97-AF65-F5344CB8AC3E}">
        <p14:creationId xmlns:p14="http://schemas.microsoft.com/office/powerpoint/2010/main" val="3849969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A541EFD2FC8942A46447F6194906DD" ma:contentTypeVersion="10" ma:contentTypeDescription="Create a new document." ma:contentTypeScope="" ma:versionID="5cf9968348c11a9a3dc6f730943bbcd8">
  <xsd:schema xmlns:xsd="http://www.w3.org/2001/XMLSchema" xmlns:xs="http://www.w3.org/2001/XMLSchema" xmlns:p="http://schemas.microsoft.com/office/2006/metadata/properties" xmlns:ns2="26e92451-e20f-4f16-9125-b06d4092619a" xmlns:ns3="aa0557ac-8790-4ab2-9e05-7e7f946d1497" targetNamespace="http://schemas.microsoft.com/office/2006/metadata/properties" ma:root="true" ma:fieldsID="50cf873d44757ed52c54007d14329c2b" ns2:_="" ns3:_="">
    <xsd:import namespace="26e92451-e20f-4f16-9125-b06d4092619a"/>
    <xsd:import namespace="aa0557ac-8790-4ab2-9e05-7e7f946d149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e92451-e20f-4f16-9125-b06d409261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0557ac-8790-4ab2-9e05-7e7f946d14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DF879F-E72A-4220-A282-E872F855DB28}">
  <ds:schemaRefs>
    <ds:schemaRef ds:uri="http://www.w3.org/XML/1998/namespace"/>
    <ds:schemaRef ds:uri="http://purl.org/dc/terms/"/>
    <ds:schemaRef ds:uri="http://schemas.openxmlformats.org/package/2006/metadata/core-properties"/>
    <ds:schemaRef ds:uri="aa0557ac-8790-4ab2-9e05-7e7f946d1497"/>
    <ds:schemaRef ds:uri="http://schemas.microsoft.com/office/2006/documentManagement/types"/>
    <ds:schemaRef ds:uri="http://schemas.microsoft.com/office/2006/metadata/properties"/>
    <ds:schemaRef ds:uri="http://schemas.microsoft.com/office/infopath/2007/PartnerControls"/>
    <ds:schemaRef ds:uri="26e92451-e20f-4f16-9125-b06d4092619a"/>
    <ds:schemaRef ds:uri="http://purl.org/dc/dcmitype/"/>
    <ds:schemaRef ds:uri="http://purl.org/dc/elements/1.1/"/>
  </ds:schemaRefs>
</ds:datastoreItem>
</file>

<file path=customXml/itemProps2.xml><?xml version="1.0" encoding="utf-8"?>
<ds:datastoreItem xmlns:ds="http://schemas.openxmlformats.org/officeDocument/2006/customXml" ds:itemID="{920ADF5A-971D-4D3F-9B2B-56045BCDAC9B}">
  <ds:schemaRefs>
    <ds:schemaRef ds:uri="26e92451-e20f-4f16-9125-b06d4092619a"/>
    <ds:schemaRef ds:uri="aa0557ac-8790-4ab2-9e05-7e7f946d14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45F3F92-1AA9-4293-A449-7432ACDE67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TotalTime>
  <Words>932</Words>
  <Application>Microsoft Office PowerPoint</Application>
  <PresentationFormat>Widescreen</PresentationFormat>
  <Paragraphs>187</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Calibri Light</vt:lpstr>
      <vt:lpstr>Office Theme</vt:lpstr>
      <vt:lpstr>Microsoft Word Document</vt:lpstr>
      <vt:lpstr>CJT  Example 5</vt:lpstr>
      <vt:lpstr>Clinical judgement test</vt:lpstr>
      <vt:lpstr>stop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Scores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CJT  Example 2</dc:title>
  <dc:creator>Mark Bowen</dc:creator>
  <cp:lastModifiedBy>Mark Bowen</cp:lastModifiedBy>
  <cp:revision>2</cp:revision>
  <dcterms:created xsi:type="dcterms:W3CDTF">2020-08-31T15:02:03Z</dcterms:created>
  <dcterms:modified xsi:type="dcterms:W3CDTF">2020-11-30T22:52:11Z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0x010100DDA541EFD2FC8942A46447F6194906DD</vt:lpwstr>
  </property>
</Properties>
</file>