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sldIdLst>
    <p:sldId id="256" r:id="rId5"/>
    <p:sldId id="492" r:id="rId6"/>
    <p:sldId id="493" r:id="rId7"/>
    <p:sldId id="321" r:id="rId8"/>
    <p:sldId id="357" r:id="rId9"/>
    <p:sldId id="358" r:id="rId10"/>
    <p:sldId id="521" r:id="rId11"/>
    <p:sldId id="524" r:id="rId12"/>
    <p:sldId id="525" r:id="rId13"/>
    <p:sldId id="507" r:id="rId14"/>
    <p:sldId id="362" r:id="rId15"/>
    <p:sldId id="372" r:id="rId16"/>
    <p:sldId id="513" r:id="rId17"/>
    <p:sldId id="51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lbot, Wendy A" initials="TWA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A067964-E22A-4D11-90A4-1444A37DFFA6}" v="24" dt="2020-12-01T13:26:06.8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8" d="100"/>
          <a:sy n="48" d="100"/>
        </p:scale>
        <p:origin x="41" y="6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k Bowen" userId="587cfe59-3621-498a-9d3f-9fcdac5081c9" providerId="ADAL" clId="{CA067964-E22A-4D11-90A4-1444A37DFFA6}"/>
    <pc:docChg chg="undo custSel mod addSld delSld modSld">
      <pc:chgData name="Mark Bowen" userId="587cfe59-3621-498a-9d3f-9fcdac5081c9" providerId="ADAL" clId="{CA067964-E22A-4D11-90A4-1444A37DFFA6}" dt="2020-12-01T13:27:36.863" v="7145" actId="20577"/>
      <pc:docMkLst>
        <pc:docMk/>
      </pc:docMkLst>
      <pc:sldChg chg="addSp modSp add mod setBg">
        <pc:chgData name="Mark Bowen" userId="587cfe59-3621-498a-9d3f-9fcdac5081c9" providerId="ADAL" clId="{CA067964-E22A-4D11-90A4-1444A37DFFA6}" dt="2020-12-01T08:48:51.707" v="113" actId="20577"/>
        <pc:sldMkLst>
          <pc:docMk/>
          <pc:sldMk cId="3331004561" sldId="321"/>
        </pc:sldMkLst>
        <pc:spChg chg="mod">
          <ac:chgData name="Mark Bowen" userId="587cfe59-3621-498a-9d3f-9fcdac5081c9" providerId="ADAL" clId="{CA067964-E22A-4D11-90A4-1444A37DFFA6}" dt="2020-12-01T08:48:37.798" v="112" actId="26606"/>
          <ac:spMkLst>
            <pc:docMk/>
            <pc:sldMk cId="3331004561" sldId="321"/>
            <ac:spMk id="2" creationId="{00000000-0000-0000-0000-000000000000}"/>
          </ac:spMkLst>
        </pc:spChg>
        <pc:spChg chg="mod ord">
          <ac:chgData name="Mark Bowen" userId="587cfe59-3621-498a-9d3f-9fcdac5081c9" providerId="ADAL" clId="{CA067964-E22A-4D11-90A4-1444A37DFFA6}" dt="2020-12-01T08:48:51.707" v="113" actId="20577"/>
          <ac:spMkLst>
            <pc:docMk/>
            <pc:sldMk cId="3331004561" sldId="321"/>
            <ac:spMk id="3" creationId="{00000000-0000-0000-0000-000000000000}"/>
          </ac:spMkLst>
        </pc:spChg>
        <pc:spChg chg="mod">
          <ac:chgData name="Mark Bowen" userId="587cfe59-3621-498a-9d3f-9fcdac5081c9" providerId="ADAL" clId="{CA067964-E22A-4D11-90A4-1444A37DFFA6}" dt="2020-12-01T08:48:37.798" v="112" actId="26606"/>
          <ac:spMkLst>
            <pc:docMk/>
            <pc:sldMk cId="3331004561" sldId="321"/>
            <ac:spMk id="4" creationId="{00000000-0000-0000-0000-000000000000}"/>
          </ac:spMkLst>
        </pc:spChg>
        <pc:spChg chg="add">
          <ac:chgData name="Mark Bowen" userId="587cfe59-3621-498a-9d3f-9fcdac5081c9" providerId="ADAL" clId="{CA067964-E22A-4D11-90A4-1444A37DFFA6}" dt="2020-12-01T08:48:37.798" v="112" actId="26606"/>
          <ac:spMkLst>
            <pc:docMk/>
            <pc:sldMk cId="3331004561" sldId="321"/>
            <ac:spMk id="11" creationId="{2550BE34-C2B8-49B8-8519-67A8CAD51AE9}"/>
          </ac:spMkLst>
        </pc:spChg>
        <pc:spChg chg="add">
          <ac:chgData name="Mark Bowen" userId="587cfe59-3621-498a-9d3f-9fcdac5081c9" providerId="ADAL" clId="{CA067964-E22A-4D11-90A4-1444A37DFFA6}" dt="2020-12-01T08:48:37.798" v="112" actId="26606"/>
          <ac:spMkLst>
            <pc:docMk/>
            <pc:sldMk cId="3331004561" sldId="321"/>
            <ac:spMk id="13" creationId="{A7457DD9-5A45-400A-AB4B-4B4EDECA25F1}"/>
          </ac:spMkLst>
        </pc:spChg>
        <pc:spChg chg="add">
          <ac:chgData name="Mark Bowen" userId="587cfe59-3621-498a-9d3f-9fcdac5081c9" providerId="ADAL" clId="{CA067964-E22A-4D11-90A4-1444A37DFFA6}" dt="2020-12-01T08:48:37.798" v="112" actId="26606"/>
          <ac:spMkLst>
            <pc:docMk/>
            <pc:sldMk cId="3331004561" sldId="321"/>
            <ac:spMk id="15" creationId="{441CF7D6-A660-431A-B0BB-140A0D5556B6}"/>
          </ac:spMkLst>
        </pc:spChg>
        <pc:spChg chg="add">
          <ac:chgData name="Mark Bowen" userId="587cfe59-3621-498a-9d3f-9fcdac5081c9" providerId="ADAL" clId="{CA067964-E22A-4D11-90A4-1444A37DFFA6}" dt="2020-12-01T08:48:37.798" v="112" actId="26606"/>
          <ac:spMkLst>
            <pc:docMk/>
            <pc:sldMk cId="3331004561" sldId="321"/>
            <ac:spMk id="17" creationId="{0570A85B-3810-4F95-97B0-CBF4CCDB381C}"/>
          </ac:spMkLst>
        </pc:spChg>
        <pc:graphicFrameChg chg="add mod">
          <ac:chgData name="Mark Bowen" userId="587cfe59-3621-498a-9d3f-9fcdac5081c9" providerId="ADAL" clId="{CA067964-E22A-4D11-90A4-1444A37DFFA6}" dt="2020-12-01T08:48:37.798" v="112" actId="26606"/>
          <ac:graphicFrameMkLst>
            <pc:docMk/>
            <pc:sldMk cId="3331004561" sldId="321"/>
            <ac:graphicFrameMk id="6" creationId="{00000000-0000-0000-0000-000000000000}"/>
          </ac:graphicFrameMkLst>
        </pc:graphicFrameChg>
      </pc:sldChg>
      <pc:sldChg chg="addSp delSp modSp add mod setBg">
        <pc:chgData name="Mark Bowen" userId="587cfe59-3621-498a-9d3f-9fcdac5081c9" providerId="ADAL" clId="{CA067964-E22A-4D11-90A4-1444A37DFFA6}" dt="2020-12-01T08:52:46.901" v="115" actId="26606"/>
        <pc:sldMkLst>
          <pc:docMk/>
          <pc:sldMk cId="568875670" sldId="357"/>
        </pc:sldMkLst>
        <pc:spChg chg="del">
          <ac:chgData name="Mark Bowen" userId="587cfe59-3621-498a-9d3f-9fcdac5081c9" providerId="ADAL" clId="{CA067964-E22A-4D11-90A4-1444A37DFFA6}" dt="2020-12-01T08:52:46.901" v="115" actId="26606"/>
          <ac:spMkLst>
            <pc:docMk/>
            <pc:sldMk cId="568875670" sldId="357"/>
            <ac:spMk id="2" creationId="{00000000-0000-0000-0000-000000000000}"/>
          </ac:spMkLst>
        </pc:spChg>
        <pc:spChg chg="mod">
          <ac:chgData name="Mark Bowen" userId="587cfe59-3621-498a-9d3f-9fcdac5081c9" providerId="ADAL" clId="{CA067964-E22A-4D11-90A4-1444A37DFFA6}" dt="2020-12-01T08:52:46.901" v="115" actId="26606"/>
          <ac:spMkLst>
            <pc:docMk/>
            <pc:sldMk cId="568875670" sldId="357"/>
            <ac:spMk id="4" creationId="{00000000-0000-0000-0000-000000000000}"/>
          </ac:spMkLst>
        </pc:spChg>
        <pc:spChg chg="add">
          <ac:chgData name="Mark Bowen" userId="587cfe59-3621-498a-9d3f-9fcdac5081c9" providerId="ADAL" clId="{CA067964-E22A-4D11-90A4-1444A37DFFA6}" dt="2020-12-01T08:52:46.901" v="115" actId="26606"/>
          <ac:spMkLst>
            <pc:docMk/>
            <pc:sldMk cId="568875670" sldId="357"/>
            <ac:spMk id="10" creationId="{42A4FC2C-047E-45A5-965D-8E1E3BF09BC6}"/>
          </ac:spMkLst>
        </pc:spChg>
        <pc:picChg chg="mod">
          <ac:chgData name="Mark Bowen" userId="587cfe59-3621-498a-9d3f-9fcdac5081c9" providerId="ADAL" clId="{CA067964-E22A-4D11-90A4-1444A37DFFA6}" dt="2020-12-01T08:52:46.901" v="115" actId="26606"/>
          <ac:picMkLst>
            <pc:docMk/>
            <pc:sldMk cId="568875670" sldId="357"/>
            <ac:picMk id="5" creationId="{00000000-0000-0000-0000-000000000000}"/>
          </ac:picMkLst>
        </pc:picChg>
      </pc:sldChg>
      <pc:sldChg chg="add delCm modNotesTx">
        <pc:chgData name="Mark Bowen" userId="587cfe59-3621-498a-9d3f-9fcdac5081c9" providerId="ADAL" clId="{CA067964-E22A-4D11-90A4-1444A37DFFA6}" dt="2020-12-01T10:58:20.781" v="2400" actId="20577"/>
        <pc:sldMkLst>
          <pc:docMk/>
          <pc:sldMk cId="409448631" sldId="358"/>
        </pc:sldMkLst>
      </pc:sldChg>
      <pc:sldChg chg="delSp modSp add mod">
        <pc:chgData name="Mark Bowen" userId="587cfe59-3621-498a-9d3f-9fcdac5081c9" providerId="ADAL" clId="{CA067964-E22A-4D11-90A4-1444A37DFFA6}" dt="2020-12-01T13:18:18.506" v="5938"/>
        <pc:sldMkLst>
          <pc:docMk/>
          <pc:sldMk cId="28336540" sldId="362"/>
        </pc:sldMkLst>
        <pc:spChg chg="mod">
          <ac:chgData name="Mark Bowen" userId="587cfe59-3621-498a-9d3f-9fcdac5081c9" providerId="ADAL" clId="{CA067964-E22A-4D11-90A4-1444A37DFFA6}" dt="2020-12-01T13:17:39.447" v="5894" actId="20577"/>
          <ac:spMkLst>
            <pc:docMk/>
            <pc:sldMk cId="28336540" sldId="362"/>
            <ac:spMk id="2" creationId="{00000000-0000-0000-0000-000000000000}"/>
          </ac:spMkLst>
        </pc:spChg>
        <pc:spChg chg="mod">
          <ac:chgData name="Mark Bowen" userId="587cfe59-3621-498a-9d3f-9fcdac5081c9" providerId="ADAL" clId="{CA067964-E22A-4D11-90A4-1444A37DFFA6}" dt="2020-12-01T13:18:17.129" v="5936" actId="20577"/>
          <ac:spMkLst>
            <pc:docMk/>
            <pc:sldMk cId="28336540" sldId="362"/>
            <ac:spMk id="3" creationId="{00000000-0000-0000-0000-000000000000}"/>
          </ac:spMkLst>
        </pc:spChg>
        <pc:spChg chg="del mod">
          <ac:chgData name="Mark Bowen" userId="587cfe59-3621-498a-9d3f-9fcdac5081c9" providerId="ADAL" clId="{CA067964-E22A-4D11-90A4-1444A37DFFA6}" dt="2020-12-01T13:18:18.506" v="5938"/>
          <ac:spMkLst>
            <pc:docMk/>
            <pc:sldMk cId="28336540" sldId="362"/>
            <ac:spMk id="5" creationId="{00000000-0000-0000-0000-000000000000}"/>
          </ac:spMkLst>
        </pc:spChg>
      </pc:sldChg>
      <pc:sldChg chg="add setBg">
        <pc:chgData name="Mark Bowen" userId="587cfe59-3621-498a-9d3f-9fcdac5081c9" providerId="ADAL" clId="{CA067964-E22A-4D11-90A4-1444A37DFFA6}" dt="2020-12-01T13:17:06.586" v="5848"/>
        <pc:sldMkLst>
          <pc:docMk/>
          <pc:sldMk cId="909224927" sldId="372"/>
        </pc:sldMkLst>
      </pc:sldChg>
      <pc:sldChg chg="add del setBg">
        <pc:chgData name="Mark Bowen" userId="587cfe59-3621-498a-9d3f-9fcdac5081c9" providerId="ADAL" clId="{CA067964-E22A-4D11-90A4-1444A37DFFA6}" dt="2020-12-01T13:20:06.014" v="5978" actId="47"/>
        <pc:sldMkLst>
          <pc:docMk/>
          <pc:sldMk cId="3199523410" sldId="373"/>
        </pc:sldMkLst>
      </pc:sldChg>
      <pc:sldChg chg="addSp modSp mod">
        <pc:chgData name="Mark Bowen" userId="587cfe59-3621-498a-9d3f-9fcdac5081c9" providerId="ADAL" clId="{CA067964-E22A-4D11-90A4-1444A37DFFA6}" dt="2020-12-01T08:48:06.698" v="109"/>
        <pc:sldMkLst>
          <pc:docMk/>
          <pc:sldMk cId="434838422" sldId="493"/>
        </pc:sldMkLst>
        <pc:graphicFrameChg chg="add mod modGraphic">
          <ac:chgData name="Mark Bowen" userId="587cfe59-3621-498a-9d3f-9fcdac5081c9" providerId="ADAL" clId="{CA067964-E22A-4D11-90A4-1444A37DFFA6}" dt="2020-12-01T08:48:06.698" v="109"/>
          <ac:graphicFrameMkLst>
            <pc:docMk/>
            <pc:sldMk cId="434838422" sldId="493"/>
            <ac:graphicFrameMk id="4" creationId="{B17A26DC-719A-4B57-9877-478EF8689198}"/>
          </ac:graphicFrameMkLst>
        </pc:graphicFrameChg>
        <pc:graphicFrameChg chg="mod modGraphic">
          <ac:chgData name="Mark Bowen" userId="587cfe59-3621-498a-9d3f-9fcdac5081c9" providerId="ADAL" clId="{CA067964-E22A-4D11-90A4-1444A37DFFA6}" dt="2020-12-01T08:47:56.163" v="108" actId="20577"/>
          <ac:graphicFrameMkLst>
            <pc:docMk/>
            <pc:sldMk cId="434838422" sldId="493"/>
            <ac:graphicFrameMk id="5" creationId="{8717213E-7224-4507-933F-9D58873F1574}"/>
          </ac:graphicFrameMkLst>
        </pc:graphicFrameChg>
      </pc:sldChg>
      <pc:sldChg chg="modSp del mod">
        <pc:chgData name="Mark Bowen" userId="587cfe59-3621-498a-9d3f-9fcdac5081c9" providerId="ADAL" clId="{CA067964-E22A-4D11-90A4-1444A37DFFA6}" dt="2020-12-01T11:01:17.362" v="2413" actId="47"/>
        <pc:sldMkLst>
          <pc:docMk/>
          <pc:sldMk cId="1664760296" sldId="494"/>
        </pc:sldMkLst>
        <pc:graphicFrameChg chg="mod modGraphic">
          <ac:chgData name="Mark Bowen" userId="587cfe59-3621-498a-9d3f-9fcdac5081c9" providerId="ADAL" clId="{CA067964-E22A-4D11-90A4-1444A37DFFA6}" dt="2020-12-01T10:38:33.202" v="1790" actId="20577"/>
          <ac:graphicFrameMkLst>
            <pc:docMk/>
            <pc:sldMk cId="1664760296" sldId="494"/>
            <ac:graphicFrameMk id="4" creationId="{A2458AE6-C398-4457-AC97-582EA549EDE8}"/>
          </ac:graphicFrameMkLst>
        </pc:graphicFrameChg>
      </pc:sldChg>
      <pc:sldChg chg="modSp mod">
        <pc:chgData name="Mark Bowen" userId="587cfe59-3621-498a-9d3f-9fcdac5081c9" providerId="ADAL" clId="{CA067964-E22A-4D11-90A4-1444A37DFFA6}" dt="2020-12-01T13:15:31.638" v="5844" actId="20577"/>
        <pc:sldMkLst>
          <pc:docMk/>
          <pc:sldMk cId="1748311531" sldId="507"/>
        </pc:sldMkLst>
        <pc:graphicFrameChg chg="modGraphic">
          <ac:chgData name="Mark Bowen" userId="587cfe59-3621-498a-9d3f-9fcdac5081c9" providerId="ADAL" clId="{CA067964-E22A-4D11-90A4-1444A37DFFA6}" dt="2020-12-01T13:15:31.638" v="5844" actId="20577"/>
          <ac:graphicFrameMkLst>
            <pc:docMk/>
            <pc:sldMk cId="1748311531" sldId="507"/>
            <ac:graphicFrameMk id="4" creationId="{A2458AE6-C398-4457-AC97-582EA549EDE8}"/>
          </ac:graphicFrameMkLst>
        </pc:graphicFrameChg>
      </pc:sldChg>
      <pc:sldChg chg="modSp mod">
        <pc:chgData name="Mark Bowen" userId="587cfe59-3621-498a-9d3f-9fcdac5081c9" providerId="ADAL" clId="{CA067964-E22A-4D11-90A4-1444A37DFFA6}" dt="2020-12-01T13:27:36.863" v="7145" actId="20577"/>
        <pc:sldMkLst>
          <pc:docMk/>
          <pc:sldMk cId="1838490932" sldId="513"/>
        </pc:sldMkLst>
        <pc:graphicFrameChg chg="mod modGraphic">
          <ac:chgData name="Mark Bowen" userId="587cfe59-3621-498a-9d3f-9fcdac5081c9" providerId="ADAL" clId="{CA067964-E22A-4D11-90A4-1444A37DFFA6}" dt="2020-12-01T13:27:36.863" v="7145" actId="20577"/>
          <ac:graphicFrameMkLst>
            <pc:docMk/>
            <pc:sldMk cId="1838490932" sldId="513"/>
            <ac:graphicFrameMk id="4" creationId="{A2458AE6-C398-4457-AC97-582EA549EDE8}"/>
          </ac:graphicFrameMkLst>
        </pc:graphicFrameChg>
      </pc:sldChg>
      <pc:sldChg chg="modSp mod">
        <pc:chgData name="Mark Bowen" userId="587cfe59-3621-498a-9d3f-9fcdac5081c9" providerId="ADAL" clId="{CA067964-E22A-4D11-90A4-1444A37DFFA6}" dt="2020-12-01T13:16:09.122" v="5847" actId="20577"/>
        <pc:sldMkLst>
          <pc:docMk/>
          <pc:sldMk cId="3493669071" sldId="517"/>
        </pc:sldMkLst>
        <pc:graphicFrameChg chg="modGraphic">
          <ac:chgData name="Mark Bowen" userId="587cfe59-3621-498a-9d3f-9fcdac5081c9" providerId="ADAL" clId="{CA067964-E22A-4D11-90A4-1444A37DFFA6}" dt="2020-12-01T13:16:09.122" v="5847" actId="20577"/>
          <ac:graphicFrameMkLst>
            <pc:docMk/>
            <pc:sldMk cId="3493669071" sldId="517"/>
            <ac:graphicFrameMk id="4" creationId="{D499FBCD-118B-4C5F-9B9E-3ED8885784FB}"/>
          </ac:graphicFrameMkLst>
        </pc:graphicFrameChg>
      </pc:sldChg>
      <pc:sldChg chg="del">
        <pc:chgData name="Mark Bowen" userId="587cfe59-3621-498a-9d3f-9fcdac5081c9" providerId="ADAL" clId="{CA067964-E22A-4D11-90A4-1444A37DFFA6}" dt="2020-12-01T08:48:14.465" v="110" actId="47"/>
        <pc:sldMkLst>
          <pc:docMk/>
          <pc:sldMk cId="2417998765" sldId="522"/>
        </pc:sldMkLst>
      </pc:sldChg>
      <pc:sldChg chg="del">
        <pc:chgData name="Mark Bowen" userId="587cfe59-3621-498a-9d3f-9fcdac5081c9" providerId="ADAL" clId="{CA067964-E22A-4D11-90A4-1444A37DFFA6}" dt="2020-12-01T10:54:45.558" v="2333" actId="47"/>
        <pc:sldMkLst>
          <pc:docMk/>
          <pc:sldMk cId="2614881464" sldId="523"/>
        </pc:sldMkLst>
      </pc:sldChg>
      <pc:sldChg chg="modSp add mod">
        <pc:chgData name="Mark Bowen" userId="587cfe59-3621-498a-9d3f-9fcdac5081c9" providerId="ADAL" clId="{CA067964-E22A-4D11-90A4-1444A37DFFA6}" dt="2020-12-01T11:12:30.047" v="3187" actId="20577"/>
        <pc:sldMkLst>
          <pc:docMk/>
          <pc:sldMk cId="2281419052" sldId="524"/>
        </pc:sldMkLst>
        <pc:spChg chg="mod">
          <ac:chgData name="Mark Bowen" userId="587cfe59-3621-498a-9d3f-9fcdac5081c9" providerId="ADAL" clId="{CA067964-E22A-4D11-90A4-1444A37DFFA6}" dt="2020-12-01T11:11:02.209" v="2989" actId="404"/>
          <ac:spMkLst>
            <pc:docMk/>
            <pc:sldMk cId="2281419052" sldId="524"/>
            <ac:spMk id="2" creationId="{3E208ADA-8083-47B2-99B3-7295C905394F}"/>
          </ac:spMkLst>
        </pc:spChg>
        <pc:graphicFrameChg chg="mod modGraphic">
          <ac:chgData name="Mark Bowen" userId="587cfe59-3621-498a-9d3f-9fcdac5081c9" providerId="ADAL" clId="{CA067964-E22A-4D11-90A4-1444A37DFFA6}" dt="2020-12-01T11:12:30.047" v="3187" actId="20577"/>
          <ac:graphicFrameMkLst>
            <pc:docMk/>
            <pc:sldMk cId="2281419052" sldId="524"/>
            <ac:graphicFrameMk id="4" creationId="{A2458AE6-C398-4457-AC97-582EA549EDE8}"/>
          </ac:graphicFrameMkLst>
        </pc:graphicFrameChg>
      </pc:sldChg>
      <pc:sldChg chg="modSp new mod">
        <pc:chgData name="Mark Bowen" userId="587cfe59-3621-498a-9d3f-9fcdac5081c9" providerId="ADAL" clId="{CA067964-E22A-4D11-90A4-1444A37DFFA6}" dt="2020-12-01T12:31:13.172" v="3317" actId="20577"/>
        <pc:sldMkLst>
          <pc:docMk/>
          <pc:sldMk cId="895827060" sldId="525"/>
        </pc:sldMkLst>
        <pc:spChg chg="mod">
          <ac:chgData name="Mark Bowen" userId="587cfe59-3621-498a-9d3f-9fcdac5081c9" providerId="ADAL" clId="{CA067964-E22A-4D11-90A4-1444A37DFFA6}" dt="2020-12-01T12:31:13.172" v="3317" actId="20577"/>
          <ac:spMkLst>
            <pc:docMk/>
            <pc:sldMk cId="895827060" sldId="525"/>
            <ac:spMk id="3" creationId="{61901C04-8197-41A6-94D9-AC8D7B71E93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AAD689-1CA9-4812-80F6-28C457E0134E}" type="datetimeFigureOut">
              <a:rPr lang="en-GB" smtClean="0"/>
              <a:t>01/12/2020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8BDA43-54AC-4305-92EB-44264EFD3B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9043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C45A23-3F4B-4083-AAE5-2F777E97CCC5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68879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C45A23-3F4B-4083-AAE5-2F777E97CCC5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17990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C45A23-3F4B-4083-AAE5-2F777E97CCC5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01477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C45A23-3F4B-4083-AAE5-2F777E97CCC5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56075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Make sure loop </a:t>
            </a:r>
            <a:r>
              <a:rPr lang="sv-SE" dirty="0" err="1"/>
              <a:t>works</a:t>
            </a:r>
            <a:r>
              <a:rPr lang="sv-SE" dirty="0"/>
              <a:t>!!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C45A23-3F4B-4083-AAE5-2F777E97CCC5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3674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7BB09-71CB-43B8-A76C-E1A83DB8A3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3649AF-A30F-4553-9723-D3F6F550F5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602A31-4D1B-43A9-9229-96C478283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3FE88-02B7-46D1-ABB0-E91B40D02869}" type="datetimeFigureOut">
              <a:rPr lang="en-GB" smtClean="0"/>
              <a:t>01/12/2020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A09418-1E52-4289-AF1C-5AFE6BB12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18CF76-8F7D-498D-BFBD-26AE98686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A0169-FD29-44B5-809E-820CCC3B36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6016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74C67-3758-413E-810F-ED4E79494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4C006E-AEB4-4934-B6DE-26FE8C9654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379A39-82CE-4DE5-BED9-2C022383B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3FE88-02B7-46D1-ABB0-E91B40D02869}" type="datetimeFigureOut">
              <a:rPr lang="en-GB" smtClean="0"/>
              <a:t>01/12/2020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28EA6B-1E8B-40FF-83B5-1D840E63C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D10A10-33BA-43AD-AB7C-71C4FAD87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A0169-FD29-44B5-809E-820CCC3B36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0558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C3E6294-3B3F-40A9-956D-5B41DB8E7B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EE6493-917F-44AC-9C4C-0427830F9C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D995FF-32A4-42D4-B969-6B1063C7B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3FE88-02B7-46D1-ABB0-E91B40D02869}" type="datetimeFigureOut">
              <a:rPr lang="en-GB" smtClean="0"/>
              <a:t>01/12/2020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B4FA5F-F1D1-440F-991F-F28D454B3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0323DC-6A00-4C09-96DA-C5AB6AD11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A0169-FD29-44B5-809E-820CCC3B36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2687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9BA79-A82D-4220-A804-DA7A8C612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9F21B8-7644-4FA5-96BD-3AC33CFF90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1EE276-CDEF-419F-B3BA-894C7B935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3FE88-02B7-46D1-ABB0-E91B40D02869}" type="datetimeFigureOut">
              <a:rPr lang="en-GB" smtClean="0"/>
              <a:t>01/12/2020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B296E5-4284-4774-8375-1B4E6FD6B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969E2C-B6B8-4611-8D15-F643528EE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A0169-FD29-44B5-809E-820CCC3B36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4054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5E329-A69C-49E2-B738-423448AA3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65BE8-B2EA-471E-893C-367C2DE359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DC5DCA-3C0A-4965-8CDA-5080388D9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3FE88-02B7-46D1-ABB0-E91B40D02869}" type="datetimeFigureOut">
              <a:rPr lang="en-GB" smtClean="0"/>
              <a:t>01/12/2020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859135-60D1-4D93-B8EE-657C34CE2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DEF491-A2F7-4168-8A34-4FB132BF7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A0169-FD29-44B5-809E-820CCC3B36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208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232A2-D2D4-49C1-93FB-4AFE288EA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CDE2CB-B4B0-44A2-ABD9-F8DCC9D914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59498E-0E66-409C-918E-36EF54C6C5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773E3A-EC8F-43B9-A804-7BE3C5EB3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3FE88-02B7-46D1-ABB0-E91B40D02869}" type="datetimeFigureOut">
              <a:rPr lang="en-GB" smtClean="0"/>
              <a:t>01/12/2020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CED984-3455-4C10-80D9-DF5401480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990AC0-5FF3-4213-BFBC-4E991069E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A0169-FD29-44B5-809E-820CCC3B36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3372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95CF1-5E30-4F4B-AE95-C032EC7F1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0475A3-C2A0-474B-993C-01F6E15CF2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9FEBA8-4778-4E84-9189-A2CC28FF73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4787BF-4750-4A6F-AC02-0B6BD7421A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2906AE-A7FC-4785-8EFC-7DC1D1EC06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7CDF2D2-7C51-45D4-9602-0F299A2BF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3FE88-02B7-46D1-ABB0-E91B40D02869}" type="datetimeFigureOut">
              <a:rPr lang="en-GB" smtClean="0"/>
              <a:t>01/12/2020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C568D8-6F8D-491B-97B5-3565EF927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F06C02C-FF9E-4B5C-A5EC-0BCB38379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A0169-FD29-44B5-809E-820CCC3B36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6880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B6A41-2672-4B51-B0FD-379C661D7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4FEBA3-A766-4415-8DA1-F62F341E8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3FE88-02B7-46D1-ABB0-E91B40D02869}" type="datetimeFigureOut">
              <a:rPr lang="en-GB" smtClean="0"/>
              <a:t>01/12/2020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C2088F-DC67-41D7-9CB8-A715AFE96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533ADE-C3C2-440E-A804-0CF744C6F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A0169-FD29-44B5-809E-820CCC3B36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9673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F1CBABE-DF4B-4332-B4DD-52AE5DF29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3FE88-02B7-46D1-ABB0-E91B40D02869}" type="datetimeFigureOut">
              <a:rPr lang="en-GB" smtClean="0"/>
              <a:t>01/12/2020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AF5D00-467A-4DA4-840A-104BC0D61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F6ADE7-8467-47B6-BD24-362E1AAA2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A0169-FD29-44B5-809E-820CCC3B36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5935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5ABBF-FEDC-4018-98C7-DCA747CA1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552561-3ED2-4C04-ACFE-CD43C10E39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CCBCD0-C0C5-42A8-AAF3-E65BC20FB3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2E8A8C-14D7-46B4-A572-148F9261B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3FE88-02B7-46D1-ABB0-E91B40D02869}" type="datetimeFigureOut">
              <a:rPr lang="en-GB" smtClean="0"/>
              <a:t>01/12/2020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938AFD-8117-4B2E-85BE-96ACCFE03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B503C7-7581-4495-A20F-B3567758B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A0169-FD29-44B5-809E-820CCC3B36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2104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D1A2E-81FA-4B4F-841E-D16FA5595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7D893F-8E83-44CC-BEAA-EDB9D05A39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C502D2-2284-4434-902F-D1B9BD2025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D46464-709F-477A-9272-3C54A084C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3FE88-02B7-46D1-ABB0-E91B40D02869}" type="datetimeFigureOut">
              <a:rPr lang="en-GB" smtClean="0"/>
              <a:t>01/12/2020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4F55EC-A7CC-4062-86B3-3154626D0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5D8449-D888-4C81-8819-D9740BC9D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A0169-FD29-44B5-809E-820CCC3B36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0167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3C95E8-60E2-4D1B-AD34-DD0BF8B37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CDD25F-7D71-410A-B788-B4EB869DD9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2FA6BD-9459-4F81-AD45-38D4F655D7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3FE88-02B7-46D1-ABB0-E91B40D02869}" type="datetimeFigureOut">
              <a:rPr lang="en-GB" smtClean="0"/>
              <a:t>01/12/2020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72A853-3C4E-4677-9FE6-65262F0870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FD20E1-3EB0-42EF-8E53-8DF16044E9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FA0169-FD29-44B5-809E-820CCC3B36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471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D12A6-6F2D-4576-8B31-9FA3EBC860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CJT </a:t>
            </a:r>
            <a:br>
              <a:rPr lang="en-US"/>
            </a:br>
            <a:r>
              <a:rPr lang="en-US"/>
              <a:t>Example 3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A0D261-6ED8-4EB3-A72A-9B7A1BC86E9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76074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08ADA-8083-47B2-99B3-7295C9053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2458AE6-C398-4457-AC97-582EA549ED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4170942"/>
              </p:ext>
            </p:extLst>
          </p:nvPr>
        </p:nvGraphicFramePr>
        <p:xfrm>
          <a:off x="1" y="-135256"/>
          <a:ext cx="12191998" cy="68700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0608">
                  <a:extLst>
                    <a:ext uri="{9D8B030D-6E8A-4147-A177-3AD203B41FA5}">
                      <a16:colId xmlns:a16="http://schemas.microsoft.com/office/drawing/2014/main" val="2934097731"/>
                    </a:ext>
                  </a:extLst>
                </a:gridCol>
                <a:gridCol w="3277130">
                  <a:extLst>
                    <a:ext uri="{9D8B030D-6E8A-4147-A177-3AD203B41FA5}">
                      <a16:colId xmlns:a16="http://schemas.microsoft.com/office/drawing/2014/main" val="458125791"/>
                    </a:ext>
                  </a:extLst>
                </a:gridCol>
                <a:gridCol w="3277130">
                  <a:extLst>
                    <a:ext uri="{9D8B030D-6E8A-4147-A177-3AD203B41FA5}">
                      <a16:colId xmlns:a16="http://schemas.microsoft.com/office/drawing/2014/main" val="2228460636"/>
                    </a:ext>
                  </a:extLst>
                </a:gridCol>
                <a:gridCol w="3277130">
                  <a:extLst>
                    <a:ext uri="{9D8B030D-6E8A-4147-A177-3AD203B41FA5}">
                      <a16:colId xmlns:a16="http://schemas.microsoft.com/office/drawing/2014/main" val="1563487393"/>
                    </a:ext>
                  </a:extLst>
                </a:gridCol>
              </a:tblGrid>
              <a:tr h="396484">
                <a:tc gridSpan="4">
                  <a:txBody>
                    <a:bodyPr/>
                    <a:lstStyle/>
                    <a:p>
                      <a:pPr algn="ctr"/>
                      <a:r>
                        <a:rPr lang="en-GB"/>
                        <a:t>Question 2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8322013"/>
                  </a:ext>
                </a:extLst>
              </a:tr>
              <a:tr h="811127">
                <a:tc gridSpan="4">
                  <a:txBody>
                    <a:bodyPr/>
                    <a:lstStyle/>
                    <a:p>
                      <a:pPr>
                        <a:buFont typeface="Arial" panose="020B0604020202020204" pitchFamily="34" charset="0"/>
                        <a:buNone/>
                      </a:pPr>
                      <a:r>
                        <a:rPr lang="en-GB" sz="2800" dirty="0"/>
                        <a:t>Describe your initial stabilisation of this foal (40)</a:t>
                      </a:r>
                      <a:endParaRPr lang="en-GB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6045470"/>
                  </a:ext>
                </a:extLst>
              </a:tr>
              <a:tr h="470292">
                <a:tc>
                  <a:txBody>
                    <a:bodyPr/>
                    <a:lstStyle/>
                    <a:p>
                      <a:pPr algn="ctr"/>
                      <a:r>
                        <a:rPr lang="en-GB" b="1"/>
                        <a:t>Unacceptable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/>
                        <a:t>The good generalist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/>
                        <a:t>A new diplomate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/>
                        <a:t>The advanced diplomate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5451960"/>
                  </a:ext>
                </a:extLst>
              </a:tr>
              <a:tr h="901252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Relies on pharmacological interventions (</a:t>
                      </a:r>
                      <a:r>
                        <a:rPr lang="en-GB" sz="1400" dirty="0" err="1"/>
                        <a:t>doxapram</a:t>
                      </a:r>
                      <a:r>
                        <a:rPr lang="en-GB" sz="1400" dirty="0"/>
                        <a:t> / caffeine) without oxygen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Intranasal oxygen described in management of hypoxia. Discussion of caffeine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Critically evaluates need for respiratory support and limitations of pharmacological support. Recommends ventilation with limited detail.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Primary management of lung dysfunction should be through ventilation, discusses advantages of PEEP / SIMV. Discusses airway drying and increase risk of disease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4261919"/>
                  </a:ext>
                </a:extLst>
              </a:tr>
              <a:tr h="1077308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Nutritional management relies upon enteral feeding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Able to discuss concerns with </a:t>
                      </a:r>
                      <a:r>
                        <a:rPr lang="en-GB" sz="1400" dirty="0" err="1"/>
                        <a:t>enternal</a:t>
                      </a:r>
                      <a:r>
                        <a:rPr lang="en-GB" sz="1400" dirty="0"/>
                        <a:t> nutrition but formulation of </a:t>
                      </a:r>
                      <a:r>
                        <a:rPr lang="en-GB" sz="1400" dirty="0" err="1"/>
                        <a:t>pareneteral</a:t>
                      </a:r>
                      <a:r>
                        <a:rPr lang="en-GB" sz="1400" dirty="0"/>
                        <a:t> fluid plan is limited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/>
                        <a:t>Nutrional</a:t>
                      </a:r>
                      <a:r>
                        <a:rPr lang="en-GB" sz="1400" dirty="0"/>
                        <a:t> support using IV glucose, justified on basis on poor intestinal perfusion. Justifies indications for TPN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Nutritional support : Develops robust nutritional plan using TPN or glucose and insulin predicting IR able to justify and consider risks (thrombosis)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3874221"/>
                  </a:ext>
                </a:extLst>
              </a:tr>
              <a:tr h="1169907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Reliance on antibiotics administration using high priority CIAs without being able to justify their 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Recommends plasma</a:t>
                      </a:r>
                    </a:p>
                    <a:p>
                      <a:pPr algn="ctr"/>
                      <a:endParaRPr lang="en-GB" sz="1400" dirty="0"/>
                    </a:p>
                    <a:p>
                      <a:pPr algn="ctr"/>
                      <a:r>
                        <a:rPr lang="en-GB" sz="1400" dirty="0"/>
                        <a:t>Formulates an antibiotic plan based on broad spectrum </a:t>
                      </a:r>
                    </a:p>
                    <a:p>
                      <a:pPr algn="ctr"/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Recommends plasma and justifies source </a:t>
                      </a:r>
                    </a:p>
                    <a:p>
                      <a:pPr algn="ctr"/>
                      <a:r>
                        <a:rPr lang="en-GB" sz="1400" dirty="0"/>
                        <a:t>Able to recommend rational antibiotic regime vs G+ and G- sepsis and volume of distribution</a:t>
                      </a:r>
                    </a:p>
                    <a:p>
                      <a:pPr algn="ctr"/>
                      <a:r>
                        <a:rPr lang="en-GB" sz="1400" dirty="0"/>
                        <a:t>Addresses relevant dosing for foal</a:t>
                      </a:r>
                    </a:p>
                    <a:p>
                      <a:pPr algn="ctr"/>
                      <a:r>
                        <a:rPr lang="en-GB" sz="1400" dirty="0"/>
                        <a:t>Considers important of 3</a:t>
                      </a:r>
                      <a:r>
                        <a:rPr lang="en-GB" sz="1400" baseline="30000" dirty="0"/>
                        <a:t>rd</a:t>
                      </a:r>
                      <a:r>
                        <a:rPr lang="en-GB" sz="1400" dirty="0"/>
                        <a:t> generation cephalosporins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Sepsis: Addresses FPT addressing advantages of hyperimmune fresh frozen plasma in – discusses advantages over maternal plasma. Antibiotic choice a balance on predicted susceptibility and resistance. Discusses emerging published resistance in foals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652646"/>
                  </a:ext>
                </a:extLst>
              </a:tr>
              <a:tr h="1171628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Formulates plan for </a:t>
                      </a:r>
                      <a:r>
                        <a:rPr lang="en-GB" sz="1400" dirty="0" err="1"/>
                        <a:t>crytalloids</a:t>
                      </a:r>
                      <a:r>
                        <a:rPr lang="en-GB" sz="1400" dirty="0"/>
                        <a:t> and colloids with limited discussion of benefits</a:t>
                      </a:r>
                    </a:p>
                    <a:p>
                      <a:pPr algn="ctr"/>
                      <a:r>
                        <a:rPr lang="en-GB" sz="1400" dirty="0"/>
                        <a:t>No mention of pharmacological agents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Discusses </a:t>
                      </a:r>
                      <a:r>
                        <a:rPr lang="en-GB" sz="1400" dirty="0" err="1"/>
                        <a:t>crytalloid</a:t>
                      </a:r>
                      <a:r>
                        <a:rPr lang="en-GB" sz="1400" dirty="0"/>
                        <a:t> and colloid plan</a:t>
                      </a:r>
                    </a:p>
                    <a:p>
                      <a:pPr algn="ctr"/>
                      <a:endParaRPr lang="en-GB" sz="1400" dirty="0"/>
                    </a:p>
                    <a:p>
                      <a:pPr algn="ctr"/>
                      <a:r>
                        <a:rPr lang="en-GB" sz="1400" dirty="0"/>
                        <a:t>Limited discussion of pressors</a:t>
                      </a:r>
                    </a:p>
                    <a:p>
                      <a:pPr algn="ctr"/>
                      <a:endParaRPr lang="en-GB" sz="1400" dirty="0"/>
                    </a:p>
                    <a:p>
                      <a:pPr algn="ctr"/>
                      <a:r>
                        <a:rPr lang="en-GB" sz="1400" dirty="0"/>
                        <a:t>Limited mention of management of bradycardia – reliance of </a:t>
                      </a:r>
                      <a:r>
                        <a:rPr lang="en-GB" sz="1400" dirty="0" err="1"/>
                        <a:t>vagolytics</a:t>
                      </a:r>
                      <a:endParaRPr lang="en-GB" sz="1400" dirty="0"/>
                    </a:p>
                    <a:p>
                      <a:pPr algn="ctr"/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Discusses crystalloid therapy plan and use of pressors in the event of lack of response but does not discuss CIRCI and use of C/S</a:t>
                      </a:r>
                    </a:p>
                    <a:p>
                      <a:pPr algn="ctr"/>
                      <a:endParaRPr lang="en-GB" sz="1400" dirty="0"/>
                    </a:p>
                    <a:p>
                      <a:pPr algn="ctr"/>
                      <a:r>
                        <a:rPr lang="en-GB" sz="1400" dirty="0"/>
                        <a:t>Discusses pharmacological management of bradycardia – although atropine unlikely to be effective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Cardiac :Discuss and critiques crystalloid bolus, and colloids. If no improvement, pressors (dobutamine, vasopressin) – corticosteroids if resistant to therapy. Discusses evidence for use including CIRCI</a:t>
                      </a:r>
                    </a:p>
                    <a:p>
                      <a:pPr algn="ctr"/>
                      <a:r>
                        <a:rPr lang="en-GB" sz="1400" dirty="0"/>
                        <a:t>Management of bradycardia – </a:t>
                      </a:r>
                      <a:r>
                        <a:rPr lang="en-GB" sz="1400" dirty="0" err="1"/>
                        <a:t>vagalytics</a:t>
                      </a:r>
                      <a:r>
                        <a:rPr lang="en-GB" sz="1400" dirty="0"/>
                        <a:t> unlikely to be effective – </a:t>
                      </a:r>
                      <a:r>
                        <a:rPr lang="en-GB" sz="1400" dirty="0" err="1"/>
                        <a:t>norepi</a:t>
                      </a:r>
                      <a:r>
                        <a:rPr lang="en-GB" sz="1400" dirty="0"/>
                        <a:t>/ pacing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15966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83115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After initial stabilisation – 4 days later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v-SE" dirty="0"/>
              <a:t>QAR. Occassionally ambulating and has nursed from mare with help. </a:t>
            </a:r>
          </a:p>
          <a:p>
            <a:r>
              <a:rPr lang="sv-SE" dirty="0"/>
              <a:t>Still on intranasal O</a:t>
            </a:r>
            <a:r>
              <a:rPr lang="sv-SE" sz="1400" dirty="0"/>
              <a:t>2 </a:t>
            </a:r>
            <a:r>
              <a:rPr lang="sv-SE" dirty="0"/>
              <a:t>at 10L/min </a:t>
            </a:r>
            <a:r>
              <a:rPr lang="sv-SE" dirty="0" err="1"/>
              <a:t>but</a:t>
            </a:r>
            <a:r>
              <a:rPr lang="sv-SE" dirty="0"/>
              <a:t> </a:t>
            </a:r>
            <a:r>
              <a:rPr lang="sv-SE" dirty="0" err="1"/>
              <a:t>blood</a:t>
            </a:r>
            <a:r>
              <a:rPr lang="sv-SE" dirty="0"/>
              <a:t> gas </a:t>
            </a:r>
            <a:r>
              <a:rPr lang="sv-SE" dirty="0" err="1"/>
              <a:t>improved</a:t>
            </a:r>
            <a:r>
              <a:rPr lang="sv-SE" dirty="0"/>
              <a:t>.</a:t>
            </a:r>
          </a:p>
          <a:p>
            <a:r>
              <a:rPr lang="sv-SE" dirty="0"/>
              <a:t>T 39.6</a:t>
            </a:r>
          </a:p>
          <a:p>
            <a:r>
              <a:rPr lang="sv-SE" dirty="0"/>
              <a:t>HR 108</a:t>
            </a:r>
          </a:p>
          <a:p>
            <a:r>
              <a:rPr lang="sv-SE" dirty="0"/>
              <a:t>RR 52, mild </a:t>
            </a:r>
            <a:r>
              <a:rPr lang="sv-SE" dirty="0" err="1"/>
              <a:t>amount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mucoid</a:t>
            </a:r>
            <a:r>
              <a:rPr lang="sv-SE" dirty="0"/>
              <a:t> nasal discharge</a:t>
            </a:r>
          </a:p>
          <a:p>
            <a:r>
              <a:rPr lang="sv-SE" dirty="0"/>
              <a:t>Joints normal on palpation</a:t>
            </a:r>
          </a:p>
          <a:p>
            <a:r>
              <a:rPr lang="sv-SE" sz="2800" dirty="0"/>
              <a:t>Umbilicus slightly moist and dribbles during urination</a:t>
            </a:r>
            <a:endParaRPr lang="sv-SE" dirty="0"/>
          </a:p>
          <a:p>
            <a:r>
              <a:rPr lang="sv-SE" dirty="0"/>
              <a:t>Mucous membranes pink and moist</a:t>
            </a:r>
          </a:p>
          <a:p>
            <a:r>
              <a:rPr lang="sv-SE" dirty="0"/>
              <a:t>Ultrasound shows...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F85A85-7FB4-4820-9F46-CCB49103DCDE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365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91CA9A-7DF6-4460-9046-0813F42356BB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  <p:pic>
        <p:nvPicPr>
          <p:cNvPr id="4" name="umbilical arteries normal.mp4" descr="umbilical arteries normal.mp4">
            <a:hlinkClick r:id="" action="ppaction://media"/>
            <a:extLst>
              <a:ext uri="{FF2B5EF4-FFF2-40B4-BE49-F238E27FC236}">
                <a16:creationId xmlns:a16="http://schemas.microsoft.com/office/drawing/2014/main" id="{EAFA9FF3-5B9D-804C-AA79-BC30E3B4917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>
            <a:lum bright="40000" contrast="14000"/>
          </a:blip>
          <a:srcRect l="37400" t="22681" b="10042"/>
          <a:stretch/>
        </p:blipFill>
        <p:spPr>
          <a:xfrm>
            <a:off x="2178938" y="287517"/>
            <a:ext cx="8028384" cy="646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224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08ADA-8083-47B2-99B3-7295C9053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2458AE6-C398-4457-AC97-582EA549ED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1819766"/>
              </p:ext>
            </p:extLst>
          </p:nvPr>
        </p:nvGraphicFramePr>
        <p:xfrm>
          <a:off x="306342" y="79404"/>
          <a:ext cx="11795488" cy="66991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8872">
                  <a:extLst>
                    <a:ext uri="{9D8B030D-6E8A-4147-A177-3AD203B41FA5}">
                      <a16:colId xmlns:a16="http://schemas.microsoft.com/office/drawing/2014/main" val="2934097731"/>
                    </a:ext>
                  </a:extLst>
                </a:gridCol>
                <a:gridCol w="2948872">
                  <a:extLst>
                    <a:ext uri="{9D8B030D-6E8A-4147-A177-3AD203B41FA5}">
                      <a16:colId xmlns:a16="http://schemas.microsoft.com/office/drawing/2014/main" val="458125791"/>
                    </a:ext>
                  </a:extLst>
                </a:gridCol>
                <a:gridCol w="2948872">
                  <a:extLst>
                    <a:ext uri="{9D8B030D-6E8A-4147-A177-3AD203B41FA5}">
                      <a16:colId xmlns:a16="http://schemas.microsoft.com/office/drawing/2014/main" val="2228460636"/>
                    </a:ext>
                  </a:extLst>
                </a:gridCol>
                <a:gridCol w="2948872">
                  <a:extLst>
                    <a:ext uri="{9D8B030D-6E8A-4147-A177-3AD203B41FA5}">
                      <a16:colId xmlns:a16="http://schemas.microsoft.com/office/drawing/2014/main" val="1563487393"/>
                    </a:ext>
                  </a:extLst>
                </a:gridCol>
              </a:tblGrid>
              <a:tr h="402268">
                <a:tc gridSpan="4">
                  <a:txBody>
                    <a:bodyPr/>
                    <a:lstStyle/>
                    <a:p>
                      <a:pPr algn="ctr"/>
                      <a:r>
                        <a:rPr lang="en-GB" dirty="0"/>
                        <a:t>Question 3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8322013"/>
                  </a:ext>
                </a:extLst>
              </a:tr>
              <a:tr h="542918">
                <a:tc gridSpan="4">
                  <a:txBody>
                    <a:bodyPr/>
                    <a:lstStyle/>
                    <a:p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Discuss and justify your management(20)</a:t>
                      </a:r>
                      <a:endParaRPr lang="en-GB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6045470"/>
                  </a:ext>
                </a:extLst>
              </a:tr>
              <a:tr h="694325">
                <a:tc>
                  <a:txBody>
                    <a:bodyPr/>
                    <a:lstStyle/>
                    <a:p>
                      <a:pPr algn="ctr"/>
                      <a:r>
                        <a:rPr lang="en-GB" b="1"/>
                        <a:t>Unacceptable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/>
                        <a:t>The good generalist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A new diplomate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/>
                        <a:t>The advanced diplomate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5451960"/>
                  </a:ext>
                </a:extLst>
              </a:tr>
              <a:tr h="39018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Suggests septic without evidence and no mention of </a:t>
                      </a:r>
                      <a:r>
                        <a:rPr lang="en-US" sz="1600"/>
                        <a:t>patent urachus 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Unable to identify all structures</a:t>
                      </a:r>
                    </a:p>
                    <a:p>
                      <a:pPr algn="ctr"/>
                      <a:endParaRPr lang="en-US" sz="1600" dirty="0"/>
                    </a:p>
                    <a:p>
                      <a:pPr algn="ctr"/>
                      <a:r>
                        <a:rPr lang="en-US" sz="1600" dirty="0"/>
                        <a:t>Suggests likely septic without robust justification</a:t>
                      </a:r>
                    </a:p>
                    <a:p>
                      <a:pPr algn="ctr"/>
                      <a:endParaRPr lang="en-US" sz="1600" dirty="0"/>
                    </a:p>
                    <a:p>
                      <a:pPr algn="ctr"/>
                      <a:r>
                        <a:rPr lang="en-US" sz="1600" dirty="0"/>
                        <a:t>Diagnosis of patent urachus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able to identify all structures</a:t>
                      </a:r>
                    </a:p>
                    <a:p>
                      <a:pPr algn="ctr"/>
                      <a:endParaRPr lang="en-US" sz="1600" dirty="0"/>
                    </a:p>
                    <a:p>
                      <a:pPr algn="ctr"/>
                      <a:r>
                        <a:rPr lang="en-US" sz="1600" dirty="0" err="1"/>
                        <a:t>Recognises</a:t>
                      </a:r>
                      <a:r>
                        <a:rPr lang="en-US" sz="1600" dirty="0"/>
                        <a:t> persistent urachus but does not discuss likely causes</a:t>
                      </a:r>
                    </a:p>
                    <a:p>
                      <a:pPr algn="ctr"/>
                      <a:endParaRPr lang="en-US" sz="1600" dirty="0"/>
                    </a:p>
                    <a:p>
                      <a:pPr algn="ctr"/>
                      <a:r>
                        <a:rPr lang="en-US" sz="1600" dirty="0"/>
                        <a:t>Suggests likely septic focus but considers other factors</a:t>
                      </a:r>
                    </a:p>
                    <a:p>
                      <a:pPr algn="ctr"/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able to identify all structures</a:t>
                      </a:r>
                    </a:p>
                    <a:p>
                      <a:pPr algn="ctr"/>
                      <a:r>
                        <a:rPr lang="en-US" sz="1600" dirty="0"/>
                        <a:t>Persistent urachus as hypoechoic fluid can be noted in umbilical stump</a:t>
                      </a:r>
                    </a:p>
                    <a:p>
                      <a:pPr algn="ctr"/>
                      <a:r>
                        <a:rPr lang="en-US" sz="1600" dirty="0"/>
                        <a:t>Can be due to infection but excessive handling and abdominal pressure can also cause patency</a:t>
                      </a:r>
                    </a:p>
                    <a:p>
                      <a:pPr algn="ctr"/>
                      <a:r>
                        <a:rPr lang="en-US" sz="1600" dirty="0"/>
                        <a:t>uneven size of arteries is normal at this age but could also be sign of early infection</a:t>
                      </a:r>
                    </a:p>
                    <a:p>
                      <a:pPr algn="ctr"/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4261919"/>
                  </a:ext>
                </a:extLst>
              </a:tr>
              <a:tr h="39313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Gives very superficial therapy descriptions not discussing balance of need for medical or surgical intervention or focuses need based on minor factors (</a:t>
                      </a:r>
                      <a:r>
                        <a:rPr lang="en-US" sz="1600" dirty="0" err="1"/>
                        <a:t>eg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anaesthetic</a:t>
                      </a:r>
                      <a:r>
                        <a:rPr lang="en-US" sz="1600" dirty="0"/>
                        <a:t> risk)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Unable to justify </a:t>
                      </a:r>
                      <a:r>
                        <a:rPr lang="en-GB" sz="1600" dirty="0" err="1"/>
                        <a:t>choise</a:t>
                      </a:r>
                      <a:r>
                        <a:rPr lang="en-GB" sz="1600" dirty="0"/>
                        <a:t> of medical or surgical intervention but indicates both effective and limited clinical detail of intervention. Bases decision on minor factors (</a:t>
                      </a:r>
                      <a:r>
                        <a:rPr lang="en-GB" sz="1600" dirty="0" err="1"/>
                        <a:t>eg</a:t>
                      </a:r>
                      <a:r>
                        <a:rPr lang="en-GB" sz="1600" dirty="0"/>
                        <a:t> anaesthetic risk/ adhesions) rather than global outcomes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Justifies medical or surgical outcomes based on clinical experience of selected sources of evidence of outcomes (more than anaesthetic / surgical risk)</a:t>
                      </a:r>
                    </a:p>
                    <a:p>
                      <a:pPr algn="ctr"/>
                      <a:r>
                        <a:rPr lang="en-GB" sz="1600" dirty="0"/>
                        <a:t>Gives details of therapy that are robust and appropriate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Justifies medical or surgical intervention based on evidence of outcomes being able to give overview of data</a:t>
                      </a:r>
                    </a:p>
                    <a:p>
                      <a:pPr algn="ctr"/>
                      <a:r>
                        <a:rPr lang="en-GB" sz="1600" dirty="0"/>
                        <a:t>Gives details of therapy that are robust and appropriate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58431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84909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89938-90DA-4100-907D-E82FBBB39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Scores 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499FBCD-118B-4C5F-9B9E-3ED8885784F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8304586"/>
              </p:ext>
            </p:extLst>
          </p:nvPr>
        </p:nvGraphicFramePr>
        <p:xfrm>
          <a:off x="251927" y="1825625"/>
          <a:ext cx="11667930" cy="434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0930">
                  <a:extLst>
                    <a:ext uri="{9D8B030D-6E8A-4147-A177-3AD203B41FA5}">
                      <a16:colId xmlns:a16="http://schemas.microsoft.com/office/drawing/2014/main" val="3475619713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1576227006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1270495169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7145218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33947547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31684487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Question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No answer</a:t>
                      </a:r>
                    </a:p>
                    <a:p>
                      <a:pPr algn="ctr"/>
                      <a:r>
                        <a:rPr lang="en-GB" dirty="0"/>
                        <a:t> (0)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Unacceptable </a:t>
                      </a:r>
                    </a:p>
                    <a:p>
                      <a:pPr algn="ctr"/>
                      <a:r>
                        <a:rPr lang="en-GB"/>
                        <a:t>(2)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Good generalist </a:t>
                      </a:r>
                    </a:p>
                    <a:p>
                      <a:pPr algn="ctr"/>
                      <a:r>
                        <a:rPr lang="en-GB"/>
                        <a:t>(4)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New diplomate</a:t>
                      </a:r>
                    </a:p>
                    <a:p>
                      <a:pPr algn="ctr"/>
                      <a:r>
                        <a:rPr lang="en-GB"/>
                        <a:t>(6)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Experienced diplomate (10)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0861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64504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2245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50563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85801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50617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51944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10378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94507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0215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93175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3669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A6F10-DC1F-44E4-A2B4-C10E2A2D1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Clinical judgement test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1A946D-2A3C-4333-8CC7-F8404C230B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Aims</a:t>
            </a:r>
          </a:p>
          <a:p>
            <a:pPr lvl="1"/>
            <a:r>
              <a:rPr lang="en-US" dirty="0"/>
              <a:t>Test clinical application and ability to justify clinical decision making </a:t>
            </a:r>
          </a:p>
          <a:p>
            <a:pPr lvl="1"/>
            <a:r>
              <a:rPr lang="en-US" dirty="0"/>
              <a:t>Knowledge of disease pathophysiology </a:t>
            </a:r>
          </a:p>
          <a:p>
            <a:pPr lvl="1"/>
            <a:r>
              <a:rPr lang="en-US" dirty="0"/>
              <a:t>Knowledge of the evidence base on which decision are made</a:t>
            </a:r>
          </a:p>
          <a:p>
            <a:pPr lvl="1"/>
            <a:endParaRPr lang="en-US" dirty="0"/>
          </a:p>
          <a:p>
            <a:r>
              <a:rPr lang="en-US" dirty="0"/>
              <a:t>References</a:t>
            </a:r>
          </a:p>
          <a:p>
            <a:pPr lvl="1"/>
            <a:r>
              <a:rPr lang="en-US" dirty="0"/>
              <a:t>As with previous cases – reference are not provided but reviewing this evidence is considered useful in your preparation for </a:t>
            </a:r>
            <a:r>
              <a:rPr lang="en-US" dirty="0" err="1"/>
              <a:t>examination.s</a:t>
            </a:r>
            <a:r>
              <a:rPr lang="en-US" dirty="0"/>
              <a:t>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54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55A51-D574-40AE-AB6D-BAF76FC42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Case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8717213E-7224-4507-933F-9D58873F15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9069553"/>
              </p:ext>
            </p:extLst>
          </p:nvPr>
        </p:nvGraphicFramePr>
        <p:xfrm>
          <a:off x="289367" y="215152"/>
          <a:ext cx="11712133" cy="64206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57499">
                  <a:extLst>
                    <a:ext uri="{9D8B030D-6E8A-4147-A177-3AD203B41FA5}">
                      <a16:colId xmlns:a16="http://schemas.microsoft.com/office/drawing/2014/main" val="2907021868"/>
                    </a:ext>
                  </a:extLst>
                </a:gridCol>
                <a:gridCol w="9554634">
                  <a:extLst>
                    <a:ext uri="{9D8B030D-6E8A-4147-A177-3AD203B41FA5}">
                      <a16:colId xmlns:a16="http://schemas.microsoft.com/office/drawing/2014/main" val="717481853"/>
                    </a:ext>
                  </a:extLst>
                </a:gridCol>
              </a:tblGrid>
              <a:tr h="190968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u="none" strike="noStrike">
                          <a:effectLst/>
                          <a:latin typeface="+mn-lt"/>
                        </a:rPr>
                        <a:t>SIGNALMENT</a:t>
                      </a:r>
                      <a:endParaRPr lang="en-GB" sz="1400" b="1" i="0" u="none" strike="noStrike">
                        <a:effectLst/>
                        <a:latin typeface="+mn-lt"/>
                      </a:endParaRPr>
                    </a:p>
                  </a:txBody>
                  <a:tcPr marL="68580" marR="68580" marT="3810" marB="0"/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hours old Standardbred colt foal – intended for racing.</a:t>
                      </a:r>
                      <a:endParaRPr lang="en-US" sz="1400" b="0" u="none" strike="noStrike" dirty="0">
                        <a:effectLst/>
                        <a:latin typeface="+mn-lt"/>
                      </a:endParaRPr>
                    </a:p>
                  </a:txBody>
                  <a:tcPr marL="68580" marR="68580" marT="3810" marB="0"/>
                </a:tc>
                <a:extLst>
                  <a:ext uri="{0D108BD9-81ED-4DB2-BD59-A6C34878D82A}">
                    <a16:rowId xmlns:a16="http://schemas.microsoft.com/office/drawing/2014/main" val="3315680825"/>
                  </a:ext>
                </a:extLst>
              </a:tr>
              <a:tr h="190968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u="none" strike="noStrike">
                          <a:effectLst/>
                          <a:latin typeface="+mn-lt"/>
                        </a:rPr>
                        <a:t>PRESENTING SIGNS</a:t>
                      </a:r>
                      <a:endParaRPr lang="en-GB" sz="1400" b="1" i="0" u="none" strike="noStrike">
                        <a:effectLst/>
                        <a:latin typeface="+mn-lt"/>
                      </a:endParaRPr>
                    </a:p>
                  </a:txBody>
                  <a:tcPr marL="68580" marR="68580" marT="3810" marB="0"/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effectLst/>
                          <a:latin typeface="+mn-lt"/>
                        </a:rPr>
                        <a:t>Recumbent and unable to stand</a:t>
                      </a:r>
                    </a:p>
                  </a:txBody>
                  <a:tcPr marL="68580" marR="68580" marT="3810" marB="0"/>
                </a:tc>
                <a:extLst>
                  <a:ext uri="{0D108BD9-81ED-4DB2-BD59-A6C34878D82A}">
                    <a16:rowId xmlns:a16="http://schemas.microsoft.com/office/drawing/2014/main" val="4239021934"/>
                  </a:ext>
                </a:extLst>
              </a:tr>
              <a:tr h="5986272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i="0" u="none" strike="noStrike" dirty="0">
                          <a:effectLst/>
                          <a:latin typeface="+mn-lt"/>
                        </a:rPr>
                        <a:t>HISTORY</a:t>
                      </a:r>
                    </a:p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400" b="1" i="0" u="none" strike="noStrike" dirty="0">
                        <a:effectLst/>
                        <a:latin typeface="+mn-lt"/>
                      </a:endParaRPr>
                    </a:p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400" b="1" i="0" u="none" strike="noStrike" dirty="0">
                        <a:effectLst/>
                        <a:latin typeface="+mn-lt"/>
                      </a:endParaRPr>
                    </a:p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400" b="1" i="0" u="none" strike="noStrike" dirty="0">
                        <a:effectLst/>
                        <a:latin typeface="+mn-lt"/>
                      </a:endParaRPr>
                    </a:p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400" b="1" i="0" u="none" strike="noStrike" dirty="0">
                        <a:effectLst/>
                        <a:latin typeface="+mn-lt"/>
                      </a:endParaRPr>
                    </a:p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400" b="1" i="0" u="none" strike="noStrike" dirty="0">
                        <a:effectLst/>
                        <a:latin typeface="+mn-lt"/>
                      </a:endParaRPr>
                    </a:p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400" b="1" i="0" u="none" strike="noStrike" dirty="0">
                        <a:effectLst/>
                        <a:latin typeface="+mn-lt"/>
                      </a:endParaRPr>
                    </a:p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i="0" u="none" strike="noStrike" dirty="0">
                          <a:effectLst/>
                          <a:latin typeface="+mn-lt"/>
                        </a:rPr>
                        <a:t>Physical examination</a:t>
                      </a:r>
                    </a:p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400" b="1" i="0" u="none" strike="noStrike" dirty="0">
                        <a:effectLst/>
                        <a:latin typeface="+mn-lt"/>
                      </a:endParaRPr>
                    </a:p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400" b="1" i="0" u="none" strike="noStrike" dirty="0">
                        <a:effectLst/>
                        <a:latin typeface="+mn-lt"/>
                      </a:endParaRPr>
                    </a:p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400" b="1" i="0" u="none" strike="noStrike" dirty="0">
                        <a:effectLst/>
                        <a:latin typeface="+mn-lt"/>
                      </a:endParaRPr>
                    </a:p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400" b="1" i="0" u="none" strike="noStrike" dirty="0">
                        <a:effectLst/>
                        <a:latin typeface="+mn-lt"/>
                      </a:endParaRPr>
                    </a:p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400" b="1" i="0" u="none" strike="noStrike" dirty="0">
                        <a:effectLst/>
                        <a:latin typeface="+mn-lt"/>
                      </a:endParaRPr>
                    </a:p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400" b="1" i="0" u="none" strike="noStrike" dirty="0">
                        <a:effectLst/>
                        <a:latin typeface="+mn-lt"/>
                      </a:endParaRPr>
                    </a:p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400" b="1" i="0" u="none" strike="noStrike" dirty="0">
                        <a:effectLst/>
                        <a:latin typeface="+mn-lt"/>
                      </a:endParaRPr>
                    </a:p>
                  </a:txBody>
                  <a:tcPr marL="68580" marR="68580" marT="381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Unattended foaling 10 days prior to calculated term (day 320)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Owner reports placenta looked yellowish.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Vaccination history unknown.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Mare had live, full term foal two years ago, late abortion last year.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Owner has fed foal some colostrum from a bottle, poor suckle reflex noted.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Foal has not stood  up.</a:t>
                      </a:r>
                    </a:p>
                    <a:p>
                      <a:pPr lvl="0">
                        <a:spcAft>
                          <a:spcPts val="0"/>
                        </a:spcAft>
                        <a:buNone/>
                      </a:pPr>
                      <a:endParaRPr lang="en-GB" sz="1400" b="0" i="0" u="none" strike="noStrike" noProof="0" dirty="0">
                        <a:solidFill>
                          <a:schemeClr val="dk1"/>
                        </a:solidFill>
                        <a:effectLst/>
                        <a:latin typeface="Calibri"/>
                      </a:endParaRPr>
                    </a:p>
                    <a:p>
                      <a:pPr lvl="0"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noProof="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Recumbent. HR 48, 2/6 </a:t>
                      </a:r>
                      <a:r>
                        <a:rPr lang="en-US" sz="1400" b="0" i="0" u="none" strike="noStrike" noProof="0" dirty="0" err="1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sysyolic</a:t>
                      </a:r>
                      <a:r>
                        <a:rPr lang="en-US" sz="1400" b="0" i="0" u="none" strike="noStrike" noProof="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murmur on LHB</a:t>
                      </a:r>
                    </a:p>
                    <a:p>
                      <a:pPr lvl="0"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noProof="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Weak peripheral pulses and cold extremities</a:t>
                      </a:r>
                    </a:p>
                    <a:p>
                      <a:pPr lvl="0">
                        <a:spcAft>
                          <a:spcPts val="0"/>
                        </a:spcAft>
                        <a:buNone/>
                      </a:pPr>
                      <a:r>
                        <a:rPr lang="en-GB" sz="1400" b="0" i="0" u="none" strike="noStrike" noProof="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Membranes pale grey, CRT 4 seconds</a:t>
                      </a:r>
                    </a:p>
                    <a:p>
                      <a:pPr lvl="0">
                        <a:spcAft>
                          <a:spcPts val="0"/>
                        </a:spcAft>
                        <a:buNone/>
                      </a:pPr>
                      <a:r>
                        <a:rPr lang="en-GB" sz="1400" b="0" i="0" u="none" strike="noStrike" noProof="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Rectal temperature - below threshold</a:t>
                      </a:r>
                    </a:p>
                    <a:p>
                      <a:pPr lvl="0">
                        <a:spcAft>
                          <a:spcPts val="0"/>
                        </a:spcAft>
                        <a:buNone/>
                      </a:pPr>
                      <a:r>
                        <a:rPr lang="en-GB" sz="1400" b="0" i="0" u="none" strike="noStrike" noProof="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No menace, weak withdrawal reflex, no entropion</a:t>
                      </a:r>
                    </a:p>
                    <a:p>
                      <a:pPr lvl="0"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noProof="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Joints and umbilicus normal by palpation</a:t>
                      </a:r>
                      <a:endParaRPr lang="en-GB" sz="1400" b="0" i="0" u="none" strike="noStrike" noProof="0" dirty="0">
                        <a:solidFill>
                          <a:schemeClr val="dk1"/>
                        </a:solidFill>
                        <a:effectLst/>
                        <a:latin typeface="Calibri"/>
                      </a:endParaRPr>
                    </a:p>
                    <a:p>
                      <a:pPr lvl="0"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noProof="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Soft hair coat, bulging forehead, normal ear position</a:t>
                      </a:r>
                    </a:p>
                    <a:p>
                      <a:pPr lvl="0">
                        <a:spcAft>
                          <a:spcPts val="0"/>
                        </a:spcAft>
                        <a:buNone/>
                      </a:pPr>
                      <a:endParaRPr lang="en-GB" sz="1400" b="0" i="0" u="none" strike="noStrike" noProof="0" dirty="0">
                        <a:solidFill>
                          <a:schemeClr val="dk1"/>
                        </a:solidFill>
                        <a:effectLst/>
                        <a:latin typeface="Calibri"/>
                      </a:endParaRPr>
                    </a:p>
                    <a:p>
                      <a:pPr lvl="0">
                        <a:spcAft>
                          <a:spcPts val="0"/>
                        </a:spcAft>
                        <a:buNone/>
                      </a:pPr>
                      <a:endParaRPr lang="en-GB" sz="1400" b="0" i="0" u="none" strike="noStrike" noProof="0" dirty="0">
                        <a:solidFill>
                          <a:schemeClr val="dk1"/>
                        </a:solidFill>
                        <a:effectLst/>
                        <a:latin typeface="Calibri"/>
                      </a:endParaRPr>
                    </a:p>
                    <a:p>
                      <a:pPr lvl="0">
                        <a:spcAft>
                          <a:spcPts val="0"/>
                        </a:spcAft>
                        <a:buNone/>
                      </a:pPr>
                      <a:endParaRPr lang="en-GB" sz="1400" b="0" i="0" u="none" strike="noStrike" noProof="0" dirty="0">
                        <a:solidFill>
                          <a:schemeClr val="dk1"/>
                        </a:solidFill>
                        <a:effectLst/>
                        <a:latin typeface="Calibri"/>
                      </a:endParaRPr>
                    </a:p>
                    <a:p>
                      <a:pPr lvl="0">
                        <a:spcAft>
                          <a:spcPts val="0"/>
                        </a:spcAft>
                        <a:buNone/>
                      </a:pPr>
                      <a:endParaRPr lang="en-GB" sz="1400" b="0" i="0" u="none" strike="noStrike" noProof="0" dirty="0">
                        <a:solidFill>
                          <a:schemeClr val="dk1"/>
                        </a:solidFill>
                        <a:effectLst/>
                        <a:latin typeface="Calibri"/>
                      </a:endParaRPr>
                    </a:p>
                    <a:p>
                      <a:pPr lvl="0">
                        <a:spcAft>
                          <a:spcPts val="0"/>
                        </a:spcAft>
                        <a:buNone/>
                      </a:pPr>
                      <a:endParaRPr lang="en-GB" sz="1400" b="0" i="0" u="none" strike="noStrike" noProof="0" dirty="0">
                        <a:solidFill>
                          <a:schemeClr val="dk1"/>
                        </a:solidFill>
                        <a:effectLst/>
                        <a:latin typeface="Calibri"/>
                      </a:endParaRPr>
                    </a:p>
                    <a:p>
                      <a:pPr lvl="0">
                        <a:spcAft>
                          <a:spcPts val="0"/>
                        </a:spcAft>
                        <a:buNone/>
                      </a:pPr>
                      <a:endParaRPr lang="en-GB" sz="1400" b="0" i="0" u="none" strike="noStrike" noProof="0" dirty="0">
                        <a:solidFill>
                          <a:schemeClr val="dk1"/>
                        </a:solidFill>
                        <a:effectLst/>
                        <a:latin typeface="Calibri"/>
                      </a:endParaRPr>
                    </a:p>
                    <a:p>
                      <a:pPr lvl="0">
                        <a:spcAft>
                          <a:spcPts val="0"/>
                        </a:spcAft>
                        <a:buNone/>
                      </a:pPr>
                      <a:endParaRPr lang="en-GB" sz="1400" b="0" i="0" u="none" strike="noStrike" noProof="0" dirty="0">
                        <a:solidFill>
                          <a:schemeClr val="dk1"/>
                        </a:solidFill>
                        <a:effectLst/>
                        <a:latin typeface="Calibri"/>
                      </a:endParaRPr>
                    </a:p>
                    <a:p>
                      <a:pPr lvl="0">
                        <a:spcAft>
                          <a:spcPts val="0"/>
                        </a:spcAft>
                        <a:buNone/>
                      </a:pPr>
                      <a:endParaRPr lang="en-GB" sz="1400" b="0" i="0" u="none" strike="noStrike" noProof="0" dirty="0">
                        <a:solidFill>
                          <a:schemeClr val="dk1"/>
                        </a:solidFill>
                        <a:effectLst/>
                        <a:latin typeface="Calibri"/>
                      </a:endParaRPr>
                    </a:p>
                    <a:p>
                      <a:pPr lvl="0">
                        <a:spcAft>
                          <a:spcPts val="0"/>
                        </a:spcAft>
                        <a:buNone/>
                      </a:pPr>
                      <a:endParaRPr lang="en-GB" sz="1400" b="0" i="0" u="none" strike="noStrike" noProof="0" dirty="0">
                        <a:solidFill>
                          <a:schemeClr val="dk1"/>
                        </a:solidFill>
                        <a:effectLst/>
                        <a:latin typeface="Calibri"/>
                      </a:endParaRPr>
                    </a:p>
                    <a:p>
                      <a:pPr lvl="0">
                        <a:spcAft>
                          <a:spcPts val="0"/>
                        </a:spcAft>
                        <a:buNone/>
                      </a:pPr>
                      <a:endParaRPr lang="en-GB" sz="1400" b="0" i="0" u="none" strike="noStrike" noProof="0" dirty="0">
                        <a:solidFill>
                          <a:schemeClr val="dk1"/>
                        </a:solidFill>
                        <a:effectLst/>
                        <a:latin typeface="Calibri"/>
                      </a:endParaRPr>
                    </a:p>
                    <a:p>
                      <a:pPr lvl="0">
                        <a:spcAft>
                          <a:spcPts val="0"/>
                        </a:spcAft>
                        <a:buNone/>
                      </a:pPr>
                      <a:endParaRPr lang="en-GB" sz="1400" b="0" i="0" u="none" strike="noStrike" noProof="0" dirty="0">
                        <a:solidFill>
                          <a:schemeClr val="dk1"/>
                        </a:solidFill>
                        <a:effectLst/>
                        <a:latin typeface="Calibri"/>
                      </a:endParaRPr>
                    </a:p>
                    <a:p>
                      <a:pPr lvl="0">
                        <a:spcAft>
                          <a:spcPts val="0"/>
                        </a:spcAft>
                        <a:buNone/>
                      </a:pPr>
                      <a:endParaRPr lang="en-GB" sz="1400" b="0" i="0" u="none" strike="noStrike" noProof="0" dirty="0">
                        <a:solidFill>
                          <a:schemeClr val="dk1"/>
                        </a:solidFill>
                        <a:effectLst/>
                        <a:latin typeface="Calibri"/>
                      </a:endParaRPr>
                    </a:p>
                    <a:p>
                      <a:pPr lvl="0">
                        <a:spcAft>
                          <a:spcPts val="0"/>
                        </a:spcAft>
                        <a:buNone/>
                      </a:pPr>
                      <a:endParaRPr lang="en-GB" sz="1400" b="0" i="0" u="none" strike="noStrike" noProof="0" dirty="0">
                        <a:solidFill>
                          <a:schemeClr val="dk1"/>
                        </a:solidFill>
                        <a:effectLst/>
                        <a:latin typeface="Calibri"/>
                      </a:endParaRPr>
                    </a:p>
                    <a:p>
                      <a:pPr lvl="0">
                        <a:spcAft>
                          <a:spcPts val="0"/>
                        </a:spcAft>
                        <a:buNone/>
                      </a:pPr>
                      <a:r>
                        <a:rPr lang="en-GB" sz="1400" b="1" i="0" u="none" strike="noStrike" noProof="0" dirty="0">
                          <a:solidFill>
                            <a:schemeClr val="dk1"/>
                          </a:solidFill>
                          <a:effectLst/>
                          <a:latin typeface="Calibri"/>
                        </a:rPr>
                        <a:t>FURTHER INFORMATION WILL PRESENTED DURING THE COURSE OF THE EXAMINATION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97982736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17A26DC-719A-4B57-9877-478EF86891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937056"/>
              </p:ext>
            </p:extLst>
          </p:nvPr>
        </p:nvGraphicFramePr>
        <p:xfrm>
          <a:off x="2583564" y="3844395"/>
          <a:ext cx="9065094" cy="2580290"/>
        </p:xfrm>
        <a:graphic>
          <a:graphicData uri="http://schemas.openxmlformats.org/drawingml/2006/table">
            <a:tbl>
              <a:tblPr firstRow="1" firstCol="1" bandRow="1"/>
              <a:tblGrid>
                <a:gridCol w="2155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40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80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39867">
                  <a:extLst>
                    <a:ext uri="{9D8B030D-6E8A-4147-A177-3AD203B41FA5}">
                      <a16:colId xmlns:a16="http://schemas.microsoft.com/office/drawing/2014/main" val="1527107065"/>
                    </a:ext>
                  </a:extLst>
                </a:gridCol>
                <a:gridCol w="1323874">
                  <a:extLst>
                    <a:ext uri="{9D8B030D-6E8A-4147-A177-3AD203B41FA5}">
                      <a16:colId xmlns:a16="http://schemas.microsoft.com/office/drawing/2014/main" val="4034669598"/>
                    </a:ext>
                  </a:extLst>
                </a:gridCol>
                <a:gridCol w="1323874">
                  <a:extLst>
                    <a:ext uri="{9D8B030D-6E8A-4147-A177-3AD203B41FA5}">
                      <a16:colId xmlns:a16="http://schemas.microsoft.com/office/drawing/2014/main" val="3719079979"/>
                    </a:ext>
                  </a:extLst>
                </a:gridCol>
              </a:tblGrid>
              <a:tr h="2580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en-GB" sz="1200" dirty="0"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Result</a:t>
                      </a:r>
                      <a:endParaRPr lang="en-GB" sz="1200" dirty="0"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Arial" panose="020B0604020202020204" pitchFamily="34" charset="0"/>
                        </a:rPr>
                        <a:t>Reference</a:t>
                      </a:r>
                      <a:endParaRPr lang="en-GB" sz="1200" dirty="0"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Result</a:t>
                      </a:r>
                      <a:endParaRPr lang="en-GB" sz="1200" dirty="0"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Arial" panose="020B0604020202020204" pitchFamily="34" charset="0"/>
                        </a:rPr>
                        <a:t>Reference</a:t>
                      </a:r>
                      <a:endParaRPr lang="en-GB" sz="1200" dirty="0"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80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Arial" panose="020B0604020202020204" pitchFamily="34" charset="0"/>
                        </a:rPr>
                        <a:t>PCV (l/l)</a:t>
                      </a:r>
                      <a:endParaRPr lang="en-GB" sz="1200" dirty="0"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0.23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0.32-0.46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CK (IU/l)</a:t>
                      </a:r>
                    </a:p>
                  </a:txBody>
                  <a:tcPr marL="63251" marR="632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2770</a:t>
                      </a:r>
                    </a:p>
                  </a:txBody>
                  <a:tcPr marL="63251" marR="632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400-909</a:t>
                      </a:r>
                    </a:p>
                  </a:txBody>
                  <a:tcPr marL="63251" marR="632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80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GLDH (IU/l)</a:t>
                      </a:r>
                    </a:p>
                  </a:txBody>
                  <a:tcPr marL="63251" marR="632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10.56</a:t>
                      </a:r>
                    </a:p>
                  </a:txBody>
                  <a:tcPr marL="63251" marR="632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8.0-43.0</a:t>
                      </a:r>
                    </a:p>
                  </a:txBody>
                  <a:tcPr marL="63251" marR="632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2052770"/>
                  </a:ext>
                </a:extLst>
              </a:tr>
              <a:tr h="2580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Arial" panose="020B0604020202020204" pitchFamily="34" charset="0"/>
                        </a:rPr>
                        <a:t>Haemoglobin (g/L)</a:t>
                      </a:r>
                      <a:endParaRPr lang="en-GB" sz="1200" dirty="0"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83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110-190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GGT  (IU/l)</a:t>
                      </a:r>
                    </a:p>
                  </a:txBody>
                  <a:tcPr marL="63251" marR="632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63251" marR="632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18-43</a:t>
                      </a:r>
                    </a:p>
                  </a:txBody>
                  <a:tcPr marL="63251" marR="632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80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Arial" panose="020B0604020202020204" pitchFamily="34" charset="0"/>
                        </a:rPr>
                        <a:t>WBC (x10</a:t>
                      </a:r>
                      <a:r>
                        <a:rPr lang="en-GB" sz="1200" baseline="30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Arial" panose="020B0604020202020204" pitchFamily="34" charset="0"/>
                        </a:rPr>
                        <a:t>9</a:t>
                      </a: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Arial" panose="020B0604020202020204" pitchFamily="34" charset="0"/>
                        </a:rPr>
                        <a:t>/L)</a:t>
                      </a:r>
                      <a:endParaRPr lang="en-GB" sz="1200" dirty="0"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2.3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4.9-11.7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SAA (mg/l)</a:t>
                      </a:r>
                    </a:p>
                  </a:txBody>
                  <a:tcPr marL="63251" marR="632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63251" marR="632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0-36.6</a:t>
                      </a:r>
                    </a:p>
                  </a:txBody>
                  <a:tcPr marL="63251" marR="632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80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Arial" panose="020B0604020202020204" pitchFamily="34" charset="0"/>
                        </a:rPr>
                        <a:t>Neutrophils (x10</a:t>
                      </a:r>
                      <a:r>
                        <a:rPr lang="en-GB" sz="1200" baseline="30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Arial" panose="020B0604020202020204" pitchFamily="34" charset="0"/>
                        </a:rPr>
                        <a:t>9</a:t>
                      </a: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Arial" panose="020B0604020202020204" pitchFamily="34" charset="0"/>
                        </a:rPr>
                        <a:t>/L)</a:t>
                      </a:r>
                      <a:endParaRPr lang="en-GB" sz="1200" dirty="0"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1.0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3.4-9.6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Fibrinogen (g/l)</a:t>
                      </a:r>
                    </a:p>
                  </a:txBody>
                  <a:tcPr marL="63251" marR="632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3.0</a:t>
                      </a:r>
                    </a:p>
                  </a:txBody>
                  <a:tcPr marL="63251" marR="632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0.3-3.9</a:t>
                      </a:r>
                    </a:p>
                  </a:txBody>
                  <a:tcPr marL="63251" marR="632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80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Band</a:t>
                      </a:r>
                      <a:r>
                        <a:rPr lang="en-GB" sz="1200" baseline="0" dirty="0"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 neutrophils (</a:t>
                      </a: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x10</a:t>
                      </a:r>
                      <a:r>
                        <a:rPr lang="en-GB" sz="1200" kern="1200" baseline="30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9</a:t>
                      </a: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/L)</a:t>
                      </a:r>
                      <a:endParaRPr lang="en-GB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0.5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0-0.1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Protein (g/l)</a:t>
                      </a:r>
                    </a:p>
                  </a:txBody>
                  <a:tcPr marL="63251" marR="632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63251" marR="632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43-81</a:t>
                      </a:r>
                    </a:p>
                  </a:txBody>
                  <a:tcPr marL="63251" marR="632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80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Arial" panose="020B0604020202020204" pitchFamily="34" charset="0"/>
                        </a:rPr>
                        <a:t>Lymphocytes (x10</a:t>
                      </a:r>
                      <a:r>
                        <a:rPr lang="en-GB" sz="1200" baseline="30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Arial" panose="020B0604020202020204" pitchFamily="34" charset="0"/>
                        </a:rPr>
                        <a:t>9</a:t>
                      </a: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Arial" panose="020B0604020202020204" pitchFamily="34" charset="0"/>
                        </a:rPr>
                        <a:t>/L)</a:t>
                      </a:r>
                      <a:endParaRPr lang="en-GB" sz="1200" dirty="0"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0.7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0.7-2.1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Albumin</a:t>
                      </a:r>
                      <a:r>
                        <a:rPr lang="en-GB" sz="1200" baseline="0" dirty="0"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 (g/l)</a:t>
                      </a:r>
                      <a:endParaRPr lang="en-GB" sz="1200" dirty="0"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251" marR="632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63251" marR="632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25-36</a:t>
                      </a:r>
                    </a:p>
                  </a:txBody>
                  <a:tcPr marL="63251" marR="632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80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Arial" panose="020B0604020202020204" pitchFamily="34" charset="0"/>
                        </a:rPr>
                        <a:t>Monocytes (x10</a:t>
                      </a:r>
                      <a:r>
                        <a:rPr lang="en-GB" sz="1200" baseline="300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Arial" panose="020B0604020202020204" pitchFamily="34" charset="0"/>
                        </a:rPr>
                        <a:t>9</a:t>
                      </a: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Arial" panose="020B0604020202020204" pitchFamily="34" charset="0"/>
                        </a:rPr>
                        <a:t>/L)</a:t>
                      </a:r>
                      <a:endParaRPr lang="en-GB" sz="1200"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0.3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0.1-0.4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Creatinine (</a:t>
                      </a:r>
                      <a:r>
                        <a:rPr lang="en-GB" sz="1200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umol</a:t>
                      </a: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Arial" panose="020B0604020202020204" pitchFamily="34" charset="0"/>
                        </a:rPr>
                        <a:t>/L)</a:t>
                      </a:r>
                      <a:endParaRPr lang="en-GB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3251" marR="632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1061</a:t>
                      </a:r>
                    </a:p>
                  </a:txBody>
                  <a:tcPr marL="63251" marR="632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106-380</a:t>
                      </a:r>
                    </a:p>
                  </a:txBody>
                  <a:tcPr marL="63251" marR="632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80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Arial" panose="020B0604020202020204" pitchFamily="34" charset="0"/>
                        </a:rPr>
                        <a:t>Eosinophils (x10</a:t>
                      </a:r>
                      <a:r>
                        <a:rPr lang="en-GB" sz="1200" baseline="30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Arial" panose="020B0604020202020204" pitchFamily="34" charset="0"/>
                        </a:rPr>
                        <a:t>9</a:t>
                      </a: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Arial" panose="020B0604020202020204" pitchFamily="34" charset="0"/>
                        </a:rPr>
                        <a:t>/L)</a:t>
                      </a:r>
                      <a:endParaRPr lang="en-GB" sz="1200" dirty="0"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0.0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0-0.02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Glucose (</a:t>
                      </a:r>
                      <a:r>
                        <a:rPr lang="en-GB" sz="1200" dirty="0" err="1"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mmol</a:t>
                      </a:r>
                      <a:r>
                        <a:rPr lang="en-GB" sz="1200" dirty="0"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/l)</a:t>
                      </a:r>
                    </a:p>
                  </a:txBody>
                  <a:tcPr marL="63251" marR="632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1.4</a:t>
                      </a:r>
                    </a:p>
                  </a:txBody>
                  <a:tcPr marL="63251" marR="6325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6.7-12.9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4838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550BE34-C2B8-49B8-8519-67A8CAD51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A7457DD9-5A45-400A-AB4B-4B4EDECA25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365125"/>
            <a:ext cx="11167447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6746" y="586822"/>
            <a:ext cx="3560252" cy="16459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Arterial blood gas analysis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41CF7D6-A660-431A-B0BB-140A0D5556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105773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570A85B-3810-4F95-97B0-CBF4CCDB38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243541" y="1400638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51164" y="586822"/>
            <a:ext cx="6002636" cy="16459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D0F85A85-7FB4-4820-9F46-CCB49103DCDE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  <a:defRPr/>
              </a:pPr>
              <a:t>4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9805712"/>
              </p:ext>
            </p:extLst>
          </p:nvPr>
        </p:nvGraphicFramePr>
        <p:xfrm>
          <a:off x="1467997" y="2734056"/>
          <a:ext cx="9344400" cy="3483865"/>
        </p:xfrm>
        <a:graphic>
          <a:graphicData uri="http://schemas.openxmlformats.org/drawingml/2006/table">
            <a:tbl>
              <a:tblPr firstRow="1" firstCol="1" bandRow="1">
                <a:solidFill>
                  <a:srgbClr val="F2F2F2">
                    <a:alpha val="30196"/>
                  </a:srgbClr>
                </a:solidFill>
              </a:tblPr>
              <a:tblGrid>
                <a:gridCol w="48388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46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508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677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200" b="0" cap="none" spc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en-GB" sz="2200" b="0" cap="none" spc="0">
                        <a:solidFill>
                          <a:schemeClr val="bg1"/>
                        </a:solidFill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86577" marR="99276" marT="143520" marB="143520" anchor="ctr">
                    <a:lnL w="19050" cap="flat" cmpd="sng" algn="ctr">
                      <a:noFill/>
                      <a:prstDash val="solid"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200" b="0" cap="none" spc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Results</a:t>
                      </a:r>
                    </a:p>
                  </a:txBody>
                  <a:tcPr marL="186577" marR="99276" marT="143520" marB="14352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200" b="0" cap="none" spc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/>
                          <a:cs typeface="Arial" panose="020B0604020202020204" pitchFamily="34" charset="0"/>
                        </a:rPr>
                        <a:t>Reference</a:t>
                      </a:r>
                      <a:endParaRPr lang="en-GB" sz="2200" b="0" cap="none" spc="0">
                        <a:solidFill>
                          <a:schemeClr val="bg1"/>
                        </a:solidFill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86577" marR="99276" marT="143520" marB="14352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677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200" cap="none" spc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PaCO</a:t>
                      </a:r>
                      <a:r>
                        <a:rPr lang="en-GB" sz="2200" cap="none" spc="0" baseline="-2500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GB" sz="2200" cap="none" spc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 (mmHg)</a:t>
                      </a:r>
                    </a:p>
                  </a:txBody>
                  <a:tcPr marL="186577" marR="99276" marT="143520" marB="143520" anchor="b">
                    <a:lnL w="38100" cap="flat" cmpd="sng" algn="ctr">
                      <a:noFill/>
                      <a:prstDash val="soli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200" b="0" cap="none" spc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65</a:t>
                      </a:r>
                    </a:p>
                  </a:txBody>
                  <a:tcPr marL="186577" marR="99276" marT="143520" marB="143520" anchor="b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2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36-46 </a:t>
                      </a:r>
                    </a:p>
                  </a:txBody>
                  <a:tcPr marL="186577" marR="14950" marT="143520" marB="143520" anchor="b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677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200" cap="none" spc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PaO</a:t>
                      </a:r>
                      <a:r>
                        <a:rPr lang="en-GB" sz="2200" cap="none" spc="0" baseline="-2500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186577" marR="99276" marT="143520" marB="143520" anchor="b">
                    <a:lnL w="6350" cap="flat" cmpd="sng" algn="ctr">
                      <a:noFill/>
                      <a:prstDash val="solid"/>
                    </a:lnL>
                    <a:lnR w="6350" cap="flat" cmpd="sng" algn="ctr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200" b="0" cap="none" spc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marL="186577" marR="99276" marT="143520" marB="143520" anchor="b">
                    <a:lnL w="6350" cap="flat" cmpd="sng" algn="ctr">
                      <a:noFill/>
                      <a:prstDash val="solid"/>
                    </a:lnL>
                    <a:lnR w="6350" cap="flat" cmpd="sng" algn="ctr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2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80-112 </a:t>
                      </a:r>
                    </a:p>
                  </a:txBody>
                  <a:tcPr marL="186577" marR="14950" marT="143520" marB="143520" anchor="b">
                    <a:lnL w="6350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677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200" cap="none" spc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Arial" panose="020B0604020202020204" pitchFamily="34" charset="0"/>
                        </a:rPr>
                        <a:t>Lactate (</a:t>
                      </a:r>
                      <a:r>
                        <a:rPr lang="en-GB" sz="2200" cap="none" spc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Arial" panose="020B0604020202020204" pitchFamily="34" charset="0"/>
                        </a:rPr>
                        <a:t>mmol</a:t>
                      </a:r>
                      <a:r>
                        <a:rPr lang="en-GB" sz="2200" cap="none" spc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Arial" panose="020B0604020202020204" pitchFamily="34" charset="0"/>
                        </a:rPr>
                        <a:t>/L)</a:t>
                      </a:r>
                      <a:endParaRPr lang="en-GB" sz="2200" cap="none" spc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86577" marR="99276" marT="143520" marB="143520" anchor="b">
                    <a:lnL w="38100" cap="flat" cmpd="sng" algn="ctr">
                      <a:noFill/>
                      <a:prstDash val="soli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200" b="0" cap="none" spc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186577" marR="99276" marT="143520" marB="143520" anchor="b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200" b="0" cap="none" spc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&lt;2</a:t>
                      </a:r>
                    </a:p>
                  </a:txBody>
                  <a:tcPr marL="186577" marR="99276" marT="143520" marB="143520" anchor="b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9677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200" cap="none" spc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Saturation of </a:t>
                      </a:r>
                      <a:r>
                        <a:rPr lang="en-GB" sz="2200" cap="none" spc="0" baseline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 oxygen,s0</a:t>
                      </a:r>
                      <a:r>
                        <a:rPr lang="en-GB" sz="2200" cap="none" spc="0" baseline="-2500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GB" sz="2200" cap="none" spc="0" baseline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, (%) </a:t>
                      </a:r>
                      <a:endParaRPr lang="en-GB" sz="2200" cap="none" spc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86577" marR="99276" marT="143520" marB="143520" anchor="b">
                    <a:lnL w="6350" cap="flat" cmpd="sng" algn="ctr">
                      <a:noFill/>
                      <a:prstDash val="solid"/>
                    </a:lnL>
                    <a:lnR w="6350" cap="flat" cmpd="sng" algn="ctr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200" b="0" cap="none" spc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85%</a:t>
                      </a:r>
                    </a:p>
                  </a:txBody>
                  <a:tcPr marL="186577" marR="99276" marT="143520" marB="143520" anchor="b">
                    <a:lnL w="6350" cap="flat" cmpd="sng" algn="ctr">
                      <a:noFill/>
                      <a:prstDash val="solid"/>
                    </a:lnL>
                    <a:lnR w="6350" cap="flat" cmpd="sng" algn="ctr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200" cap="none" spc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&gt;93</a:t>
                      </a:r>
                    </a:p>
                  </a:txBody>
                  <a:tcPr marL="186577" marR="99276" marT="143520" marB="143520" anchor="b">
                    <a:lnL w="6350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1004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64" b="773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D0F85A85-7FB4-4820-9F46-CCB49103DCDE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  <a:defRPr/>
              </a:pPr>
              <a:t>5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875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37" r="23730" b="7723"/>
          <a:stretch/>
        </p:blipFill>
        <p:spPr>
          <a:xfrm>
            <a:off x="1524001" y="136526"/>
            <a:ext cx="4718487" cy="6721475"/>
          </a:xfrm>
        </p:spPr>
      </p:pic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F85A85-7FB4-4820-9F46-CCB49103DCDE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6" t="4851" r="14852" b="8000"/>
          <a:stretch/>
        </p:blipFill>
        <p:spPr>
          <a:xfrm>
            <a:off x="6827912" y="136525"/>
            <a:ext cx="3840088" cy="670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486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DDB04-7FB3-430F-8C71-1D8BB2CA52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stop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2190E5-B6B2-4D33-A8C3-68714DE5F05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THE REMAINDER OF THIS CASE WOULD BE PRESENTED DURING YOUR ASSESSMENT 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2828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08ADA-8083-47B2-99B3-7295C9053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GB" sz="400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2458AE6-C398-4457-AC97-582EA549ED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132615"/>
              </p:ext>
            </p:extLst>
          </p:nvPr>
        </p:nvGraphicFramePr>
        <p:xfrm>
          <a:off x="-1" y="0"/>
          <a:ext cx="12192001" cy="70253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2269">
                  <a:extLst>
                    <a:ext uri="{9D8B030D-6E8A-4147-A177-3AD203B41FA5}">
                      <a16:colId xmlns:a16="http://schemas.microsoft.com/office/drawing/2014/main" val="2934097731"/>
                    </a:ext>
                  </a:extLst>
                </a:gridCol>
                <a:gridCol w="1812896">
                  <a:extLst>
                    <a:ext uri="{9D8B030D-6E8A-4147-A177-3AD203B41FA5}">
                      <a16:colId xmlns:a16="http://schemas.microsoft.com/office/drawing/2014/main" val="458125791"/>
                    </a:ext>
                  </a:extLst>
                </a:gridCol>
                <a:gridCol w="2846567">
                  <a:extLst>
                    <a:ext uri="{9D8B030D-6E8A-4147-A177-3AD203B41FA5}">
                      <a16:colId xmlns:a16="http://schemas.microsoft.com/office/drawing/2014/main" val="2228460636"/>
                    </a:ext>
                  </a:extLst>
                </a:gridCol>
                <a:gridCol w="5290269">
                  <a:extLst>
                    <a:ext uri="{9D8B030D-6E8A-4147-A177-3AD203B41FA5}">
                      <a16:colId xmlns:a16="http://schemas.microsoft.com/office/drawing/2014/main" val="1563487393"/>
                    </a:ext>
                  </a:extLst>
                </a:gridCol>
              </a:tblGrid>
              <a:tr h="214960">
                <a:tc gridSpan="4"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Question 1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8322013"/>
                  </a:ext>
                </a:extLst>
              </a:tr>
              <a:tr h="444924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i="0" u="none" strike="noStrike" noProof="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sz="1800" b="1" i="0" u="none" strike="noStrike" noProof="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Discuss your initial assessment of this foal?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(40) </a:t>
                      </a:r>
                      <a:r>
                        <a:rPr lang="en-GB" sz="14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Prompt: what are your primary problems – how will you manage these </a:t>
                      </a:r>
                      <a:endParaRPr lang="en-GB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6045470"/>
                  </a:ext>
                </a:extLst>
              </a:tr>
              <a:tr h="355939">
                <a:tc>
                  <a:txBody>
                    <a:bodyPr/>
                    <a:lstStyle/>
                    <a:p>
                      <a:pPr algn="ctr"/>
                      <a:r>
                        <a:rPr lang="en-GB" sz="1600" b="1"/>
                        <a:t>Unacceptable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/>
                        <a:t>The good generalist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/>
                        <a:t>A new diplomate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/>
                        <a:t>The advanced diplomate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5451960"/>
                  </a:ext>
                </a:extLst>
              </a:tr>
              <a:tr h="115680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Does not recognise as dysmature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Clinical signs of dysmaturity but unable to rationalise gestational length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Recognises dysmature despite prolonged gestation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Dysmaturity despite prolonged gestation Resulting from placental insufficiency and likely a result of </a:t>
                      </a:r>
                      <a:r>
                        <a:rPr lang="en-GB" sz="1400" dirty="0" err="1"/>
                        <a:t>placentitis</a:t>
                      </a:r>
                      <a:r>
                        <a:rPr lang="en-GB" sz="1400" dirty="0"/>
                        <a:t> (high creatinine) resulting in IUGR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3874221"/>
                  </a:ext>
                </a:extLst>
              </a:tr>
              <a:tr h="1957665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Lung disease attributed only to aspiration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Pulmonary dysfunction with hypoxia and hypercapnia  does not relate these to radiographic findings or dysmaturity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Pulmonary dysfunction as a result of atelectasis with possible exacerbation due to aspiration pneumonia due to bottle feeding with poor suckle reflex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Pulmonary dysfunction (hypoxia and hypercapnia) as a result of atelectasis (from radiograph) due to inadequate lung maturation</a:t>
                      </a:r>
                    </a:p>
                    <a:p>
                      <a:pPr algn="ctr"/>
                      <a:r>
                        <a:rPr lang="en-GB" sz="1400" dirty="0"/>
                        <a:t>Discusses steroid release during disease and lung maturation</a:t>
                      </a:r>
                    </a:p>
                    <a:p>
                      <a:pPr algn="ctr"/>
                      <a:r>
                        <a:rPr lang="en-GB" sz="1400" dirty="0"/>
                        <a:t>May be exacerbated by aspiration pneumonia secondary to poor suckle reflex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652646"/>
                  </a:ext>
                </a:extLst>
              </a:tr>
              <a:tr h="1423756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sepsis through aspiration/ umbilicus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Sepsis is identified without linking to FTP or recumbency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Recognises sepsis based on blood results and predicts FTP Identifies likely sources of sepsis</a:t>
                      </a:r>
                    </a:p>
                    <a:p>
                      <a:pPr algn="ctr"/>
                      <a:r>
                        <a:rPr lang="en-GB" sz="1400" dirty="0"/>
                        <a:t>Mentions glucose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Sepsis and FTP (not properly nurses)</a:t>
                      </a:r>
                    </a:p>
                    <a:p>
                      <a:pPr algn="ctr"/>
                      <a:r>
                        <a:rPr lang="en-GB" sz="1400" dirty="0"/>
                        <a:t>Not stood</a:t>
                      </a:r>
                    </a:p>
                    <a:p>
                      <a:pPr algn="ctr"/>
                      <a:r>
                        <a:rPr lang="en-GB" sz="1400" dirty="0"/>
                        <a:t>Uterine pathology</a:t>
                      </a:r>
                    </a:p>
                    <a:p>
                      <a:pPr algn="ctr"/>
                      <a:r>
                        <a:rPr lang="en-GB" sz="1400" dirty="0"/>
                        <a:t>Link to laboratory findings despite normal SAA</a:t>
                      </a:r>
                    </a:p>
                    <a:p>
                      <a:pPr algn="ctr"/>
                      <a:r>
                        <a:rPr lang="en-GB" sz="1400" dirty="0"/>
                        <a:t>Identifies likely sources of sepsis</a:t>
                      </a:r>
                    </a:p>
                    <a:p>
                      <a:pPr algn="ctr"/>
                      <a:r>
                        <a:rPr lang="en-GB" sz="1400" dirty="0"/>
                        <a:t>Hypoglycaemia – intake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050783"/>
                  </a:ext>
                </a:extLst>
              </a:tr>
              <a:tr h="1077341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Focuses on lactate and creatinine – recumbency due to neonatal encephalopathy not hypotension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Discusses </a:t>
                      </a:r>
                      <a:r>
                        <a:rPr lang="en-GB" sz="1400" dirty="0" err="1"/>
                        <a:t>hyperlactaemia</a:t>
                      </a:r>
                      <a:r>
                        <a:rPr lang="en-GB" sz="1400" dirty="0"/>
                        <a:t> as evidence of hypovolaemia</a:t>
                      </a:r>
                    </a:p>
                    <a:p>
                      <a:pPr algn="ctr"/>
                      <a:r>
                        <a:rPr lang="en-GB" sz="1400" dirty="0"/>
                        <a:t>Links HR to K+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Recognises </a:t>
                      </a:r>
                      <a:r>
                        <a:rPr lang="en-GB" sz="1400" dirty="0" err="1"/>
                        <a:t>hyperlactaemia</a:t>
                      </a:r>
                      <a:r>
                        <a:rPr lang="en-GB" sz="1400" dirty="0"/>
                        <a:t> is more than just hypovolaemia</a:t>
                      </a:r>
                    </a:p>
                    <a:p>
                      <a:pPr algn="ctr"/>
                      <a:r>
                        <a:rPr lang="en-GB" sz="1400" dirty="0"/>
                        <a:t>Discusses bradycardia potential causes – recognises likely cause of recumbency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err="1"/>
                        <a:t>Hyperlactaemia</a:t>
                      </a:r>
                      <a:r>
                        <a:rPr lang="en-GB" sz="1400" dirty="0"/>
                        <a:t> likely from hypovolaemia, hypoventilation (type A) and sepsis (type B)</a:t>
                      </a:r>
                    </a:p>
                    <a:p>
                      <a:pPr algn="ctr"/>
                      <a:r>
                        <a:rPr lang="en-GB" sz="1400" dirty="0"/>
                        <a:t>Bradycardia – not related to hypotension ?K rarely vagal</a:t>
                      </a:r>
                    </a:p>
                    <a:p>
                      <a:pPr algn="ctr"/>
                      <a:r>
                        <a:rPr lang="en-GB" sz="1400" dirty="0"/>
                        <a:t>Relates to recumbency while also discussing encephalopathy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74753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14190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48C85-DB1A-45D1-82F2-5AB756FF8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901C04-8197-41A6-94D9-AC8D7B71E9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You diagnose the foal as being</a:t>
            </a:r>
          </a:p>
          <a:p>
            <a:pPr lvl="1"/>
            <a:r>
              <a:rPr lang="en-GB" dirty="0"/>
              <a:t>Dysmature</a:t>
            </a:r>
          </a:p>
          <a:p>
            <a:pPr lvl="1"/>
            <a:r>
              <a:rPr lang="en-GB" dirty="0"/>
              <a:t>Hypoxic and hypercapnic with lung dysfunction related to atelectasis secondary to dysmaturity</a:t>
            </a:r>
          </a:p>
          <a:p>
            <a:pPr lvl="1"/>
            <a:r>
              <a:rPr lang="en-GB" dirty="0"/>
              <a:t>Septic with failure of passive transfer</a:t>
            </a:r>
          </a:p>
          <a:p>
            <a:pPr lvl="1"/>
            <a:r>
              <a:rPr lang="en-GB" dirty="0"/>
              <a:t>Hypovolaemia</a:t>
            </a:r>
          </a:p>
          <a:p>
            <a:pPr lvl="1"/>
            <a:r>
              <a:rPr lang="en-GB" dirty="0"/>
              <a:t>Bradycardia – serum potassium concentration is normal</a:t>
            </a:r>
          </a:p>
          <a:p>
            <a:endParaRPr lang="en-GB" dirty="0"/>
          </a:p>
          <a:p>
            <a:r>
              <a:rPr lang="en-GB" dirty="0"/>
              <a:t>How will you initially manage these problems</a:t>
            </a:r>
          </a:p>
        </p:txBody>
      </p:sp>
    </p:spTree>
    <p:extLst>
      <p:ext uri="{BB962C8B-B14F-4D97-AF65-F5344CB8AC3E}">
        <p14:creationId xmlns:p14="http://schemas.microsoft.com/office/powerpoint/2010/main" val="8958270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DA541EFD2FC8942A46447F6194906DD" ma:contentTypeVersion="10" ma:contentTypeDescription="Create a new document." ma:contentTypeScope="" ma:versionID="5cf9968348c11a9a3dc6f730943bbcd8">
  <xsd:schema xmlns:xsd="http://www.w3.org/2001/XMLSchema" xmlns:xs="http://www.w3.org/2001/XMLSchema" xmlns:p="http://schemas.microsoft.com/office/2006/metadata/properties" xmlns:ns2="26e92451-e20f-4f16-9125-b06d4092619a" xmlns:ns3="aa0557ac-8790-4ab2-9e05-7e7f946d1497" targetNamespace="http://schemas.microsoft.com/office/2006/metadata/properties" ma:root="true" ma:fieldsID="50cf873d44757ed52c54007d14329c2b" ns2:_="" ns3:_="">
    <xsd:import namespace="26e92451-e20f-4f16-9125-b06d4092619a"/>
    <xsd:import namespace="aa0557ac-8790-4ab2-9e05-7e7f946d149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e92451-e20f-4f16-9125-b06d4092619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0557ac-8790-4ab2-9e05-7e7f946d149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45F3F92-1AA9-4293-A449-7432ACDE672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7DF879F-E72A-4220-A282-E872F855DB28}">
  <ds:schemaRefs>
    <ds:schemaRef ds:uri="http://purl.org/dc/terms/"/>
    <ds:schemaRef ds:uri="http://www.w3.org/XML/1998/namespace"/>
    <ds:schemaRef ds:uri="http://schemas.microsoft.com/office/infopath/2007/PartnerControls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aa0557ac-8790-4ab2-9e05-7e7f946d1497"/>
    <ds:schemaRef ds:uri="26e92451-e20f-4f16-9125-b06d4092619a"/>
  </ds:schemaRefs>
</ds:datastoreItem>
</file>

<file path=customXml/itemProps3.xml><?xml version="1.0" encoding="utf-8"?>
<ds:datastoreItem xmlns:ds="http://schemas.openxmlformats.org/officeDocument/2006/customXml" ds:itemID="{920ADF5A-971D-4D3F-9B2B-56045BCDAC9B}">
  <ds:schemaRefs>
    <ds:schemaRef ds:uri="26e92451-e20f-4f16-9125-b06d4092619a"/>
    <ds:schemaRef ds:uri="aa0557ac-8790-4ab2-9e05-7e7f946d149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1438</Words>
  <Application>Microsoft Office PowerPoint</Application>
  <PresentationFormat>Widescreen</PresentationFormat>
  <Paragraphs>275</Paragraphs>
  <Slides>14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CJT  Example 3</vt:lpstr>
      <vt:lpstr>Clinical judgement test</vt:lpstr>
      <vt:lpstr>Case</vt:lpstr>
      <vt:lpstr>Arterial blood gas analysis</vt:lpstr>
      <vt:lpstr>PowerPoint Presentation</vt:lpstr>
      <vt:lpstr>PowerPoint Presentation</vt:lpstr>
      <vt:lpstr>stop</vt:lpstr>
      <vt:lpstr>PowerPoint Presentation</vt:lpstr>
      <vt:lpstr>PowerPoint Presentation</vt:lpstr>
      <vt:lpstr>PowerPoint Presentation</vt:lpstr>
      <vt:lpstr>After initial stabilisation – 4 days later</vt:lpstr>
      <vt:lpstr>PowerPoint Presentation</vt:lpstr>
      <vt:lpstr>PowerPoint Presentation</vt:lpstr>
      <vt:lpstr>Scores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CJT  Example 3</dc:title>
  <dc:creator>Mark Bowen</dc:creator>
  <cp:lastModifiedBy>Mark Bowen</cp:lastModifiedBy>
  <cp:revision>1</cp:revision>
  <dcterms:created xsi:type="dcterms:W3CDTF">2020-12-01T08:52:46Z</dcterms:created>
  <dcterms:modified xsi:type="dcterms:W3CDTF">2020-12-01T13:27:37Z</dcterms:modified>
</cp:coreProperties>
</file>